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11" r:id="rId2"/>
    <p:sldId id="256" r:id="rId3"/>
    <p:sldId id="335" r:id="rId4"/>
    <p:sldId id="276" r:id="rId5"/>
    <p:sldId id="336" r:id="rId6"/>
    <p:sldId id="337" r:id="rId7"/>
    <p:sldId id="338" r:id="rId8"/>
    <p:sldId id="339" r:id="rId9"/>
    <p:sldId id="340" r:id="rId10"/>
    <p:sldId id="341" r:id="rId11"/>
    <p:sldId id="343" r:id="rId12"/>
    <p:sldId id="392" r:id="rId13"/>
    <p:sldId id="345" r:id="rId14"/>
    <p:sldId id="346" r:id="rId15"/>
    <p:sldId id="395" r:id="rId16"/>
    <p:sldId id="347" r:id="rId17"/>
    <p:sldId id="396" r:id="rId18"/>
    <p:sldId id="350" r:id="rId19"/>
    <p:sldId id="349" r:id="rId20"/>
    <p:sldId id="397" r:id="rId21"/>
    <p:sldId id="352" r:id="rId22"/>
    <p:sldId id="353" r:id="rId23"/>
    <p:sldId id="354" r:id="rId24"/>
    <p:sldId id="355" r:id="rId25"/>
    <p:sldId id="356" r:id="rId26"/>
    <p:sldId id="358" r:id="rId27"/>
    <p:sldId id="359" r:id="rId28"/>
    <p:sldId id="361" r:id="rId29"/>
    <p:sldId id="362" r:id="rId30"/>
    <p:sldId id="363" r:id="rId31"/>
    <p:sldId id="364" r:id="rId32"/>
    <p:sldId id="365" r:id="rId33"/>
    <p:sldId id="366" r:id="rId34"/>
    <p:sldId id="367" r:id="rId35"/>
    <p:sldId id="368" r:id="rId36"/>
    <p:sldId id="400" r:id="rId37"/>
    <p:sldId id="369" r:id="rId38"/>
    <p:sldId id="370" r:id="rId39"/>
    <p:sldId id="371" r:id="rId40"/>
    <p:sldId id="401" r:id="rId41"/>
    <p:sldId id="372" r:id="rId42"/>
    <p:sldId id="373" r:id="rId43"/>
    <p:sldId id="375" r:id="rId44"/>
    <p:sldId id="376" r:id="rId45"/>
    <p:sldId id="377" r:id="rId46"/>
    <p:sldId id="378" r:id="rId47"/>
    <p:sldId id="379" r:id="rId48"/>
    <p:sldId id="380" r:id="rId49"/>
    <p:sldId id="402" r:id="rId50"/>
    <p:sldId id="403" r:id="rId51"/>
    <p:sldId id="382" r:id="rId52"/>
    <p:sldId id="384" r:id="rId53"/>
    <p:sldId id="383" r:id="rId54"/>
    <p:sldId id="385" r:id="rId55"/>
    <p:sldId id="387" r:id="rId56"/>
    <p:sldId id="388" r:id="rId57"/>
    <p:sldId id="389" r:id="rId58"/>
    <p:sldId id="390" r:id="rId59"/>
    <p:sldId id="334" r:id="rId60"/>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38B28"/>
    <a:srgbClr val="CBD7B7"/>
    <a:srgbClr val="83B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3" autoAdjust="0"/>
  </p:normalViewPr>
  <p:slideViewPr>
    <p:cSldViewPr>
      <p:cViewPr varScale="1">
        <p:scale>
          <a:sx n="100" d="100"/>
          <a:sy n="100" d="100"/>
        </p:scale>
        <p:origin x="900"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Remboursement de la dette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3086707911511058"/>
          <c:y val="0.17171296296296298"/>
          <c:w val="0.72874203224596923"/>
          <c:h val="0.54380322251385238"/>
        </c:manualLayout>
      </c:layout>
      <c:barChart>
        <c:barDir val="col"/>
        <c:grouping val="clustered"/>
        <c:varyColors val="0"/>
        <c:ser>
          <c:idx val="0"/>
          <c:order val="0"/>
          <c:tx>
            <c:strRef>
              <c:f>'dette '!$A$136</c:f>
              <c:strCache>
                <c:ptCount val="1"/>
                <c:pt idx="0">
                  <c:v>Remboursement des intérêts</c:v>
                </c:pt>
              </c:strCache>
            </c:strRef>
          </c:tx>
          <c:spPr>
            <a:solidFill>
              <a:schemeClr val="accent1"/>
            </a:solidFill>
            <a:ln>
              <a:noFill/>
            </a:ln>
            <a:effectLst/>
          </c:spPr>
          <c:invertIfNegative val="0"/>
          <c:dPt>
            <c:idx val="0"/>
            <c:invertIfNegative val="0"/>
            <c:bubble3D val="0"/>
            <c:spPr>
              <a:pattFill prst="wdDnDiag">
                <a:fgClr>
                  <a:schemeClr val="tx2">
                    <a:lumMod val="20000"/>
                    <a:lumOff val="80000"/>
                  </a:schemeClr>
                </a:fgClr>
                <a:bgClr>
                  <a:schemeClr val="bg1"/>
                </a:bgClr>
              </a:pattFill>
              <a:ln>
                <a:noFill/>
              </a:ln>
              <a:effectLst/>
            </c:spPr>
            <c:extLst>
              <c:ext xmlns:c16="http://schemas.microsoft.com/office/drawing/2014/chart" uri="{C3380CC4-5D6E-409C-BE32-E72D297353CC}">
                <c16:uniqueId val="{00000001-692A-4780-AF5D-3B1DE2DB1980}"/>
              </c:ext>
            </c:extLst>
          </c:dPt>
          <c:cat>
            <c:numRef>
              <c:f>'dette '!$O$135:$T$135</c:f>
              <c:numCache>
                <c:formatCode>General</c:formatCode>
                <c:ptCount val="6"/>
                <c:pt idx="0">
                  <c:v>2019</c:v>
                </c:pt>
                <c:pt idx="1">
                  <c:v>2020</c:v>
                </c:pt>
                <c:pt idx="2">
                  <c:v>2021</c:v>
                </c:pt>
                <c:pt idx="3">
                  <c:v>2022</c:v>
                </c:pt>
                <c:pt idx="4">
                  <c:v>2023</c:v>
                </c:pt>
                <c:pt idx="5">
                  <c:v>2024</c:v>
                </c:pt>
              </c:numCache>
            </c:numRef>
          </c:cat>
          <c:val>
            <c:numRef>
              <c:f>'dette '!$O$136:$T$136</c:f>
              <c:numCache>
                <c:formatCode>#\ ##0\ "€"</c:formatCode>
                <c:ptCount val="6"/>
                <c:pt idx="0">
                  <c:v>238673.65</c:v>
                </c:pt>
                <c:pt idx="1">
                  <c:v>207074</c:v>
                </c:pt>
                <c:pt idx="2">
                  <c:v>175038.19</c:v>
                </c:pt>
                <c:pt idx="3">
                  <c:v>141468</c:v>
                </c:pt>
                <c:pt idx="4">
                  <c:v>127103.87</c:v>
                </c:pt>
                <c:pt idx="5">
                  <c:v>146459.13</c:v>
                </c:pt>
              </c:numCache>
            </c:numRef>
          </c:val>
          <c:extLst>
            <c:ext xmlns:c16="http://schemas.microsoft.com/office/drawing/2014/chart" uri="{C3380CC4-5D6E-409C-BE32-E72D297353CC}">
              <c16:uniqueId val="{00000002-692A-4780-AF5D-3B1DE2DB1980}"/>
            </c:ext>
          </c:extLst>
        </c:ser>
        <c:ser>
          <c:idx val="1"/>
          <c:order val="1"/>
          <c:tx>
            <c:strRef>
              <c:f>'dette '!$A$137</c:f>
              <c:strCache>
                <c:ptCount val="1"/>
                <c:pt idx="0">
                  <c:v>Remboursement du capital</c:v>
                </c:pt>
              </c:strCache>
            </c:strRef>
          </c:tx>
          <c:spPr>
            <a:solidFill>
              <a:schemeClr val="accent2"/>
            </a:solidFill>
            <a:ln>
              <a:noFill/>
            </a:ln>
            <a:effectLst/>
          </c:spPr>
          <c:invertIfNegative val="0"/>
          <c:dPt>
            <c:idx val="0"/>
            <c:invertIfNegative val="0"/>
            <c:bubble3D val="0"/>
            <c:spPr>
              <a:pattFill prst="wdDnDiag">
                <a:fgClr>
                  <a:schemeClr val="accent2">
                    <a:lumMod val="20000"/>
                    <a:lumOff val="80000"/>
                  </a:schemeClr>
                </a:fgClr>
                <a:bgClr>
                  <a:schemeClr val="bg1"/>
                </a:bgClr>
              </a:pattFill>
              <a:ln>
                <a:noFill/>
              </a:ln>
              <a:effectLst/>
            </c:spPr>
            <c:extLst>
              <c:ext xmlns:c16="http://schemas.microsoft.com/office/drawing/2014/chart" uri="{C3380CC4-5D6E-409C-BE32-E72D297353CC}">
                <c16:uniqueId val="{00000004-692A-4780-AF5D-3B1DE2DB1980}"/>
              </c:ext>
            </c:extLst>
          </c:dPt>
          <c:cat>
            <c:numRef>
              <c:f>'dette '!$O$135:$T$135</c:f>
              <c:numCache>
                <c:formatCode>General</c:formatCode>
                <c:ptCount val="6"/>
                <c:pt idx="0">
                  <c:v>2019</c:v>
                </c:pt>
                <c:pt idx="1">
                  <c:v>2020</c:v>
                </c:pt>
                <c:pt idx="2">
                  <c:v>2021</c:v>
                </c:pt>
                <c:pt idx="3">
                  <c:v>2022</c:v>
                </c:pt>
                <c:pt idx="4">
                  <c:v>2023</c:v>
                </c:pt>
                <c:pt idx="5">
                  <c:v>2024</c:v>
                </c:pt>
              </c:numCache>
            </c:numRef>
          </c:cat>
          <c:val>
            <c:numRef>
              <c:f>'dette '!$O$137:$T$137</c:f>
              <c:numCache>
                <c:formatCode>#\ ##0\ "€"</c:formatCode>
                <c:ptCount val="6"/>
                <c:pt idx="0">
                  <c:v>1142137.6000000001</c:v>
                </c:pt>
                <c:pt idx="1">
                  <c:v>1232752</c:v>
                </c:pt>
                <c:pt idx="2">
                  <c:v>1268681</c:v>
                </c:pt>
                <c:pt idx="3">
                  <c:v>1343107</c:v>
                </c:pt>
                <c:pt idx="4">
                  <c:v>1290363</c:v>
                </c:pt>
                <c:pt idx="5">
                  <c:v>932288.91</c:v>
                </c:pt>
              </c:numCache>
            </c:numRef>
          </c:val>
          <c:extLst>
            <c:ext xmlns:c16="http://schemas.microsoft.com/office/drawing/2014/chart" uri="{C3380CC4-5D6E-409C-BE32-E72D297353CC}">
              <c16:uniqueId val="{00000005-692A-4780-AF5D-3B1DE2DB1980}"/>
            </c:ext>
          </c:extLst>
        </c:ser>
        <c:dLbls>
          <c:showLegendKey val="0"/>
          <c:showVal val="0"/>
          <c:showCatName val="0"/>
          <c:showSerName val="0"/>
          <c:showPercent val="0"/>
          <c:showBubbleSize val="0"/>
        </c:dLbls>
        <c:gapWidth val="219"/>
        <c:overlap val="-27"/>
        <c:axId val="-283913776"/>
        <c:axId val="-283913232"/>
      </c:barChart>
      <c:lineChart>
        <c:grouping val="standard"/>
        <c:varyColors val="0"/>
        <c:ser>
          <c:idx val="2"/>
          <c:order val="2"/>
          <c:tx>
            <c:strRef>
              <c:f>'dette '!$A$140</c:f>
              <c:strCache>
                <c:ptCount val="1"/>
                <c:pt idx="0">
                  <c:v>Capital restant dû au 31 décembre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'dette '!$O$135:$T$135</c:f>
              <c:numCache>
                <c:formatCode>General</c:formatCode>
                <c:ptCount val="6"/>
                <c:pt idx="0">
                  <c:v>2019</c:v>
                </c:pt>
                <c:pt idx="1">
                  <c:v>2020</c:v>
                </c:pt>
                <c:pt idx="2">
                  <c:v>2021</c:v>
                </c:pt>
                <c:pt idx="3">
                  <c:v>2022</c:v>
                </c:pt>
                <c:pt idx="4">
                  <c:v>2023</c:v>
                </c:pt>
                <c:pt idx="5">
                  <c:v>2024</c:v>
                </c:pt>
              </c:numCache>
            </c:numRef>
          </c:cat>
          <c:val>
            <c:numRef>
              <c:f>'dette '!$O$140:$T$140</c:f>
              <c:numCache>
                <c:formatCode>#\ ##0\ "€"</c:formatCode>
                <c:ptCount val="6"/>
                <c:pt idx="0">
                  <c:v>9261947.7699999996</c:v>
                </c:pt>
                <c:pt idx="1">
                  <c:v>9079197</c:v>
                </c:pt>
                <c:pt idx="2">
                  <c:v>8510516</c:v>
                </c:pt>
                <c:pt idx="3">
                  <c:v>8017409</c:v>
                </c:pt>
                <c:pt idx="4">
                  <c:v>7827046</c:v>
                </c:pt>
                <c:pt idx="5">
                  <c:v>7794757.0899999999</c:v>
                </c:pt>
              </c:numCache>
            </c:numRef>
          </c:val>
          <c:smooth val="0"/>
          <c:extLst>
            <c:ext xmlns:c16="http://schemas.microsoft.com/office/drawing/2014/chart" uri="{C3380CC4-5D6E-409C-BE32-E72D297353CC}">
              <c16:uniqueId val="{00000006-692A-4780-AF5D-3B1DE2DB1980}"/>
            </c:ext>
          </c:extLst>
        </c:ser>
        <c:dLbls>
          <c:showLegendKey val="0"/>
          <c:showVal val="0"/>
          <c:showCatName val="0"/>
          <c:showSerName val="0"/>
          <c:showPercent val="0"/>
          <c:showBubbleSize val="0"/>
        </c:dLbls>
        <c:marker val="1"/>
        <c:smooth val="0"/>
        <c:axId val="-283912144"/>
        <c:axId val="-283912688"/>
      </c:lineChart>
      <c:catAx>
        <c:axId val="-28391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3913232"/>
        <c:crosses val="autoZero"/>
        <c:auto val="1"/>
        <c:lblAlgn val="ctr"/>
        <c:lblOffset val="100"/>
        <c:noMultiLvlLbl val="0"/>
      </c:catAx>
      <c:valAx>
        <c:axId val="-283913232"/>
        <c:scaling>
          <c:orientation val="minMax"/>
        </c:scaling>
        <c:delete val="0"/>
        <c:axPos val="l"/>
        <c:majorGridlines>
          <c:spPr>
            <a:ln w="9525" cap="flat" cmpd="sng" algn="ctr">
              <a:solidFill>
                <a:schemeClr val="tx1">
                  <a:lumMod val="15000"/>
                  <a:lumOff val="85000"/>
                </a:schemeClr>
              </a:solidFill>
              <a:round/>
            </a:ln>
            <a:effectLst/>
          </c:spPr>
        </c:majorGridlines>
        <c:numFmt formatCode="#\ ##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3913776"/>
        <c:crosses val="autoZero"/>
        <c:crossBetween val="between"/>
      </c:valAx>
      <c:valAx>
        <c:axId val="-283912688"/>
        <c:scaling>
          <c:orientation val="minMax"/>
          <c:max val="9300000"/>
          <c:min val="7700000"/>
        </c:scaling>
        <c:delete val="0"/>
        <c:axPos val="r"/>
        <c:numFmt formatCode="#\ ##0\ &quot;€&quot;"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3912144"/>
        <c:crosses val="max"/>
        <c:crossBetween val="between"/>
        <c:majorUnit val="100000"/>
      </c:valAx>
      <c:catAx>
        <c:axId val="-283912144"/>
        <c:scaling>
          <c:orientation val="minMax"/>
        </c:scaling>
        <c:delete val="1"/>
        <c:axPos val="b"/>
        <c:numFmt formatCode="General" sourceLinked="1"/>
        <c:majorTickMark val="out"/>
        <c:minorTickMark val="none"/>
        <c:tickLblPos val="nextTo"/>
        <c:crossAx val="-283912688"/>
        <c:crossesAt val="7700000"/>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136" cy="493868"/>
          </a:xfrm>
          <a:prstGeom prst="rect">
            <a:avLst/>
          </a:prstGeom>
        </p:spPr>
        <p:txBody>
          <a:bodyPr vert="horz" lIns="91065" tIns="45533" rIns="91065" bIns="45533" rtlCol="0"/>
          <a:lstStyle>
            <a:lvl1pPr algn="l">
              <a:defRPr sz="1200"/>
            </a:lvl1pPr>
          </a:lstStyle>
          <a:p>
            <a:endParaRPr lang="fr-FR"/>
          </a:p>
        </p:txBody>
      </p:sp>
      <p:sp>
        <p:nvSpPr>
          <p:cNvPr id="3" name="Espace réservé de la date 2"/>
          <p:cNvSpPr>
            <a:spLocks noGrp="1"/>
          </p:cNvSpPr>
          <p:nvPr>
            <p:ph type="dt" sz="quarter" idx="1"/>
          </p:nvPr>
        </p:nvSpPr>
        <p:spPr>
          <a:xfrm>
            <a:off x="3816025" y="0"/>
            <a:ext cx="2918136" cy="493868"/>
          </a:xfrm>
          <a:prstGeom prst="rect">
            <a:avLst/>
          </a:prstGeom>
        </p:spPr>
        <p:txBody>
          <a:bodyPr vert="horz" lIns="91065" tIns="45533" rIns="91065" bIns="45533" rtlCol="0"/>
          <a:lstStyle>
            <a:lvl1pPr algn="r">
              <a:defRPr sz="1200"/>
            </a:lvl1pPr>
          </a:lstStyle>
          <a:p>
            <a:fld id="{8454BB6A-230E-4AC9-942F-04A15B1BDF09}" type="datetimeFigureOut">
              <a:rPr lang="fr-FR" smtClean="0"/>
              <a:t>13/02/2025</a:t>
            </a:fld>
            <a:endParaRPr lang="fr-FR"/>
          </a:p>
        </p:txBody>
      </p:sp>
      <p:sp>
        <p:nvSpPr>
          <p:cNvPr id="4" name="Espace réservé du pied de page 3"/>
          <p:cNvSpPr>
            <a:spLocks noGrp="1"/>
          </p:cNvSpPr>
          <p:nvPr>
            <p:ph type="ftr" sz="quarter" idx="2"/>
          </p:nvPr>
        </p:nvSpPr>
        <p:spPr>
          <a:xfrm>
            <a:off x="1" y="9372445"/>
            <a:ext cx="2918136" cy="493868"/>
          </a:xfrm>
          <a:prstGeom prst="rect">
            <a:avLst/>
          </a:prstGeom>
        </p:spPr>
        <p:txBody>
          <a:bodyPr vert="horz" lIns="91065" tIns="45533" rIns="91065" bIns="4553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6025" y="9372445"/>
            <a:ext cx="2918136" cy="493868"/>
          </a:xfrm>
          <a:prstGeom prst="rect">
            <a:avLst/>
          </a:prstGeom>
        </p:spPr>
        <p:txBody>
          <a:bodyPr vert="horz" lIns="91065" tIns="45533" rIns="91065" bIns="45533" rtlCol="0" anchor="b"/>
          <a:lstStyle>
            <a:lvl1pPr algn="r">
              <a:defRPr sz="1200"/>
            </a:lvl1pPr>
          </a:lstStyle>
          <a:p>
            <a:fld id="{C9CE5778-CA43-49B7-84BB-CF5461F9C28B}" type="slidenum">
              <a:rPr lang="fr-FR" smtClean="0"/>
              <a:t>‹N°›</a:t>
            </a:fld>
            <a:endParaRPr lang="fr-FR"/>
          </a:p>
        </p:txBody>
      </p:sp>
    </p:spTree>
    <p:extLst>
      <p:ext uri="{BB962C8B-B14F-4D97-AF65-F5344CB8AC3E}">
        <p14:creationId xmlns:p14="http://schemas.microsoft.com/office/powerpoint/2010/main" val="409457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2919565" cy="494981"/>
          </a:xfrm>
          <a:prstGeom prst="rect">
            <a:avLst/>
          </a:prstGeom>
        </p:spPr>
        <p:txBody>
          <a:bodyPr vert="horz" lIns="91065" tIns="45533" rIns="91065" bIns="45533" rtlCol="0"/>
          <a:lstStyle>
            <a:lvl1pPr algn="l">
              <a:defRPr sz="1200"/>
            </a:lvl1pPr>
          </a:lstStyle>
          <a:p>
            <a:endParaRPr lang="fr-FR"/>
          </a:p>
        </p:txBody>
      </p:sp>
      <p:sp>
        <p:nvSpPr>
          <p:cNvPr id="3" name="Espace réservé de la date 2"/>
          <p:cNvSpPr>
            <a:spLocks noGrp="1"/>
          </p:cNvSpPr>
          <p:nvPr>
            <p:ph type="dt" idx="1"/>
          </p:nvPr>
        </p:nvSpPr>
        <p:spPr>
          <a:xfrm>
            <a:off x="3814629" y="0"/>
            <a:ext cx="2919565" cy="494981"/>
          </a:xfrm>
          <a:prstGeom prst="rect">
            <a:avLst/>
          </a:prstGeom>
        </p:spPr>
        <p:txBody>
          <a:bodyPr vert="horz" lIns="91065" tIns="45533" rIns="91065" bIns="45533" rtlCol="0"/>
          <a:lstStyle>
            <a:lvl1pPr algn="r">
              <a:defRPr sz="1200"/>
            </a:lvl1pPr>
          </a:lstStyle>
          <a:p>
            <a:fld id="{F76BD602-3357-440B-ACB0-877FC6A1C8A3}" type="datetimeFigureOut">
              <a:rPr lang="fr-FR" smtClean="0"/>
              <a:t>13/02/2025</a:t>
            </a:fld>
            <a:endParaRPr 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065" tIns="45533" rIns="91065" bIns="45533" rtlCol="0" anchor="ctr"/>
          <a:lstStyle/>
          <a:p>
            <a:endParaRPr lang="fr-FR"/>
          </a:p>
        </p:txBody>
      </p:sp>
      <p:sp>
        <p:nvSpPr>
          <p:cNvPr id="5" name="Espace réservé des commentaires 4"/>
          <p:cNvSpPr>
            <a:spLocks noGrp="1"/>
          </p:cNvSpPr>
          <p:nvPr>
            <p:ph type="body" sz="quarter" idx="3"/>
          </p:nvPr>
        </p:nvSpPr>
        <p:spPr>
          <a:xfrm>
            <a:off x="673266" y="4748338"/>
            <a:ext cx="5389240" cy="3885286"/>
          </a:xfrm>
          <a:prstGeom prst="rect">
            <a:avLst/>
          </a:prstGeom>
        </p:spPr>
        <p:txBody>
          <a:bodyPr vert="horz" lIns="91065" tIns="45533" rIns="91065" bIns="4553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9371333"/>
            <a:ext cx="2919565" cy="494981"/>
          </a:xfrm>
          <a:prstGeom prst="rect">
            <a:avLst/>
          </a:prstGeom>
        </p:spPr>
        <p:txBody>
          <a:bodyPr vert="horz" lIns="91065" tIns="45533" rIns="91065" bIns="4553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629" y="9371333"/>
            <a:ext cx="2919565" cy="494981"/>
          </a:xfrm>
          <a:prstGeom prst="rect">
            <a:avLst/>
          </a:prstGeom>
        </p:spPr>
        <p:txBody>
          <a:bodyPr vert="horz" lIns="91065" tIns="45533" rIns="91065" bIns="45533" rtlCol="0" anchor="b"/>
          <a:lstStyle>
            <a:lvl1pPr algn="r">
              <a:defRPr sz="1200"/>
            </a:lvl1pPr>
          </a:lstStyle>
          <a:p>
            <a:fld id="{ABE1FBE4-4FEE-4953-B786-14B6057B7E2D}" type="slidenum">
              <a:rPr lang="fr-FR" smtClean="0"/>
              <a:t>‹N°›</a:t>
            </a:fld>
            <a:endParaRPr lang="fr-FR"/>
          </a:p>
        </p:txBody>
      </p:sp>
    </p:spTree>
    <p:extLst>
      <p:ext uri="{BB962C8B-B14F-4D97-AF65-F5344CB8AC3E}">
        <p14:creationId xmlns:p14="http://schemas.microsoft.com/office/powerpoint/2010/main" val="360934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1F6FD47-4E2D-491A-8C7A-DB7D6780346A}" type="datetimeFigureOut">
              <a:rPr lang="fr-FR" smtClean="0"/>
              <a:t>13/02/2025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F6FD47-4E2D-491A-8C7A-DB7D6780346A}" type="datetimeFigureOut">
              <a:rPr lang="fr-FR" smtClean="0"/>
              <a:t>13/02/2025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F6FD47-4E2D-491A-8C7A-DB7D6780346A}" type="datetimeFigureOut">
              <a:rPr lang="fr-FR" smtClean="0"/>
              <a:t>13/02/2025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F6FD47-4E2D-491A-8C7A-DB7D6780346A}" type="datetimeFigureOut">
              <a:rPr lang="fr-FR" smtClean="0"/>
              <a:t>13/02/2025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1F6FD47-4E2D-491A-8C7A-DB7D6780346A}" type="datetimeFigureOut">
              <a:rPr lang="fr-FR" smtClean="0"/>
              <a:t>13/02/2025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1F6FD47-4E2D-491A-8C7A-DB7D6780346A}" type="datetimeFigureOut">
              <a:rPr lang="fr-FR" smtClean="0"/>
              <a:t>13/02/2025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1F6FD47-4E2D-491A-8C7A-DB7D6780346A}" type="datetimeFigureOut">
              <a:rPr lang="fr-FR" smtClean="0"/>
              <a:t>13/02/2025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31F6FD47-4E2D-491A-8C7A-DB7D6780346A}" type="datetimeFigureOut">
              <a:rPr lang="fr-FR" smtClean="0"/>
              <a:t>13/02/2025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F6FD47-4E2D-491A-8C7A-DB7D6780346A}" type="datetimeFigureOut">
              <a:rPr lang="fr-FR" smtClean="0"/>
              <a:t>13/02/2025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1F6FD47-4E2D-491A-8C7A-DB7D6780346A}" type="datetimeFigureOut">
              <a:rPr lang="fr-FR" smtClean="0"/>
              <a:t>13/02/2025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1F6FD47-4E2D-491A-8C7A-DB7D6780346A}" type="datetimeFigureOut">
              <a:rPr lang="fr-FR" smtClean="0"/>
              <a:t>13/02/2025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C08F63-DCD4-4D96-9625-BF4E1C5532A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6FD47-4E2D-491A-8C7A-DB7D6780346A}" type="datetimeFigureOut">
              <a:rPr lang="fr-FR" smtClean="0"/>
              <a:t>13/02/2025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08F63-DCD4-4D96-9625-BF4E1C5532A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0CDB8ED-215E-3D94-1363-7E6275FFC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5829"/>
            <a:ext cx="9144000" cy="6838950"/>
          </a:xfrm>
          <a:prstGeom prst="rect">
            <a:avLst/>
          </a:prstGeom>
        </p:spPr>
      </p:pic>
      <p:sp>
        <p:nvSpPr>
          <p:cNvPr id="6" name="ZoneTexte 5"/>
          <p:cNvSpPr txBox="1"/>
          <p:nvPr/>
        </p:nvSpPr>
        <p:spPr>
          <a:xfrm>
            <a:off x="1475656" y="5157192"/>
            <a:ext cx="6192688" cy="707886"/>
          </a:xfrm>
          <a:prstGeom prst="rect">
            <a:avLst/>
          </a:prstGeom>
          <a:solidFill>
            <a:schemeClr val="bg1"/>
          </a:solidFill>
        </p:spPr>
        <p:txBody>
          <a:bodyPr wrap="square" rtlCol="0">
            <a:spAutoFit/>
          </a:bodyPr>
          <a:lstStyle/>
          <a:p>
            <a:pPr algn="ctr"/>
            <a:r>
              <a:rPr lang="fr-FR" sz="4000" b="1" dirty="0">
                <a:solidFill>
                  <a:schemeClr val="accent6"/>
                </a:solidFill>
                <a:latin typeface="Prompt" panose="00000500000000000000" pitchFamily="2" charset="-34"/>
                <a:cs typeface="Prompt" panose="00000500000000000000" pitchFamily="2" charset="-34"/>
              </a:rPr>
              <a:t>13 FEVRIER 2025</a:t>
            </a:r>
          </a:p>
        </p:txBody>
      </p:sp>
    </p:spTree>
    <p:extLst>
      <p:ext uri="{BB962C8B-B14F-4D97-AF65-F5344CB8AC3E}">
        <p14:creationId xmlns:p14="http://schemas.microsoft.com/office/powerpoint/2010/main" val="1143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3443-76E6-A858-2A76-FBC2DAC28FD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88DD892-80D0-EFA6-DAE6-E570C11E2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4AB054A0-0499-CD41-1B71-069E3CA602F0}"/>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762C629E-13E7-B599-C292-BCFD95950508}"/>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2.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Poursuivre notre gestion de façon responsable et sobre </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F90127C3-FE40-C219-9F25-1CBFAFAACB5A}"/>
              </a:ext>
            </a:extLst>
          </p:cNvPr>
          <p:cNvSpPr txBox="1"/>
          <p:nvPr/>
        </p:nvSpPr>
        <p:spPr>
          <a:xfrm>
            <a:off x="-540568" y="1376928"/>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Dépenses maîtrisées et plan de sobriété en action</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D01287CF-6BCC-CF00-2A25-F97C493ACB51}"/>
              </a:ext>
            </a:extLst>
          </p:cNvPr>
          <p:cNvSpPr txBox="1"/>
          <p:nvPr/>
        </p:nvSpPr>
        <p:spPr>
          <a:xfrm>
            <a:off x="215516" y="2132856"/>
            <a:ext cx="8712968" cy="3827202"/>
          </a:xfrm>
          <a:prstGeom prst="rect">
            <a:avLst/>
          </a:prstGeom>
          <a:noFill/>
        </p:spPr>
        <p:txBody>
          <a:bodyPr wrap="square" rtlCol="0">
            <a:spAutoFit/>
          </a:bodyPr>
          <a:lstStyle/>
          <a:p>
            <a:pPr algn="just">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Le plan de sobriété perdurera en 2025 avec notamment : </a:t>
            </a:r>
          </a:p>
          <a:p>
            <a:pPr marL="342900" indent="-342900" algn="just">
              <a:lnSpc>
                <a:spcPct val="115000"/>
              </a:lnSpc>
              <a:buFont typeface="Wingdings" panose="05000000000000000000" pitchFamily="2" charset="2"/>
              <a:buChar char=""/>
            </a:pPr>
            <a:r>
              <a:rPr lang="fr-FR" dirty="0">
                <a:latin typeface="Arial Narrow" panose="020B0606020202030204" pitchFamily="34" charset="0"/>
                <a:cs typeface="Arial" panose="020B0604020202020204" pitchFamily="34" charset="0"/>
              </a:rPr>
              <a:t>Une nouvelle campagne de responsabilisation des agents, prestataires et usagers de nos bâtiments publics</a:t>
            </a:r>
            <a:endPar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La poursuite du </a:t>
            </a:r>
            <a:r>
              <a:rPr lang="fr-FR" sz="1800" dirty="0" err="1">
                <a:solidFill>
                  <a:srgbClr val="00000A"/>
                </a:solidFill>
                <a:effectLst/>
                <a:latin typeface="Arial Narrow" panose="020B0606020202030204" pitchFamily="34" charset="0"/>
                <a:ea typeface="Tw Cen MT" panose="020B0602020104020603" pitchFamily="34" charset="0"/>
                <a:cs typeface="Arial" panose="020B0604020202020204" pitchFamily="34" charset="0"/>
              </a:rPr>
              <a:t>relampage</a:t>
            </a: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 en LED de notre éclairage public, du stade municipal et des bâtiments (écoles, mairie…)</a:t>
            </a:r>
          </a:p>
          <a:p>
            <a:pPr marL="342900" lvl="0" indent="-342900" algn="just">
              <a:lnSpc>
                <a:spcPct val="115000"/>
              </a:lnSpc>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Des choix d’aménagement favorisant la résorption de friches et la sobriété foncière </a:t>
            </a:r>
          </a:p>
          <a:p>
            <a:pPr marL="342900" lvl="0" indent="-342900" algn="just">
              <a:lnSpc>
                <a:spcPct val="115000"/>
              </a:lnSpc>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La poursuite des actions visant à la diminution des pertes en eau potable sur le réseau</a:t>
            </a:r>
          </a:p>
          <a:p>
            <a:pPr marL="342900" lvl="0" indent="-342900" algn="just">
              <a:lnSpc>
                <a:spcPct val="115000"/>
              </a:lnSpc>
              <a:spcAft>
                <a:spcPts val="900"/>
              </a:spcAft>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La renaturation et la </a:t>
            </a:r>
            <a:r>
              <a:rPr lang="fr-FR" sz="1800" dirty="0" err="1">
                <a:solidFill>
                  <a:srgbClr val="00000A"/>
                </a:solidFill>
                <a:effectLst/>
                <a:latin typeface="Arial Narrow" panose="020B0606020202030204" pitchFamily="34" charset="0"/>
                <a:ea typeface="Tw Cen MT" panose="020B0602020104020603" pitchFamily="34" charset="0"/>
                <a:cs typeface="Arial" panose="020B0604020202020204" pitchFamily="34" charset="0"/>
              </a:rPr>
              <a:t>désimperméabilisation</a:t>
            </a: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 des sols dans les aménagements paysagers à l’image de ce qui a été réalisé au quartier du Stade (Place de la rue du Sergent Bonnot, cour d’école du Boulevard Richet…)</a:t>
            </a:r>
          </a:p>
          <a:p>
            <a:pPr algn="just">
              <a:lnSpc>
                <a:spcPct val="115000"/>
              </a:lnSpc>
              <a:spcAft>
                <a:spcPts val="900"/>
              </a:spcAft>
            </a:pPr>
            <a:endParaRPr lang="fr-FR"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514101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397A-9267-D064-0BF8-14E16D8436C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90EA421-D955-0687-C124-B7E49A594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54594EFE-7FCA-267D-E44C-68C328DD36A5}"/>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D2C03C24-3151-6365-0B55-FF1F6D7D41F5}"/>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2.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Poursuivre notre gestion de façon responsable et sobre </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945D8DC8-A8B1-9FC2-AE70-9A440F903373}"/>
              </a:ext>
            </a:extLst>
          </p:cNvPr>
          <p:cNvSpPr txBox="1"/>
          <p:nvPr/>
        </p:nvSpPr>
        <p:spPr>
          <a:xfrm>
            <a:off x="-540568" y="1376928"/>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Maîtrise des charges à caractère général</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0F3711D-D318-CBEB-48D3-1FA78B0B8FA1}"/>
              </a:ext>
            </a:extLst>
          </p:cNvPr>
          <p:cNvSpPr txBox="1"/>
          <p:nvPr/>
        </p:nvSpPr>
        <p:spPr>
          <a:xfrm>
            <a:off x="215516" y="1902054"/>
            <a:ext cx="8712968" cy="3642536"/>
          </a:xfrm>
          <a:prstGeom prst="rect">
            <a:avLst/>
          </a:prstGeom>
          <a:noFill/>
        </p:spPr>
        <p:txBody>
          <a:bodyPr wrap="square" rtlCol="0">
            <a:spAutoFit/>
          </a:bodyPr>
          <a:lstStyle/>
          <a:p>
            <a:pPr algn="just">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Poursuite de la maîtrise des charges à caractère général et de personnel : </a:t>
            </a:r>
          </a:p>
          <a:p>
            <a:pPr marL="342900" lvl="0" indent="-342900" algn="just">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Le développement des groupements de commandes avec d’autres collectivités, </a:t>
            </a:r>
          </a:p>
          <a:p>
            <a:pPr marL="342900" lvl="0" indent="-342900" algn="just">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Le recours plus systématique aux marchés de fournitures et d’entretien (entretien de la flotte des véhicules, petit matériel…)</a:t>
            </a:r>
          </a:p>
          <a:p>
            <a:pPr marL="342900" lvl="0" indent="-342900" algn="just">
              <a:spcAft>
                <a:spcPts val="900"/>
              </a:spcAft>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La mise en place des marchés multi attributaires pour optimiser le rapport qualité / prix de nos achats.</a:t>
            </a:r>
          </a:p>
          <a:p>
            <a:pPr lvl="0" algn="just">
              <a:spcAft>
                <a:spcPts val="900"/>
              </a:spcAft>
            </a:pPr>
            <a:r>
              <a:rPr lang="fr-FR" dirty="0">
                <a:solidFill>
                  <a:srgbClr val="00000A"/>
                </a:solidFill>
                <a:latin typeface="Arial Narrow" panose="020B0606020202030204" pitchFamily="34" charset="0"/>
                <a:ea typeface="Tw Cen MT" panose="020B0602020104020603" pitchFamily="34" charset="0"/>
                <a:cs typeface="Arial" panose="020B0604020202020204" pitchFamily="34" charset="0"/>
              </a:rPr>
              <a:t>De même, une optimisation de la masse salariale est recherchée avec :</a:t>
            </a:r>
            <a:endPar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a:p>
            <a:pPr marL="342900" lvl="0" indent="-342900" algn="just">
              <a:spcAft>
                <a:spcPts val="900"/>
              </a:spcAft>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La transversalité et la polyvalence des compétences,</a:t>
            </a:r>
          </a:p>
          <a:p>
            <a:pPr marL="342900" lvl="0" indent="-342900">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L’optimisation de l’organisation (formation en intra et en union qui améliore le professionnalisme des agents),</a:t>
            </a:r>
          </a:p>
          <a:p>
            <a:pPr marL="342900" lvl="0" indent="-342900">
              <a:spcAft>
                <a:spcPts val="900"/>
              </a:spcAft>
              <a:buFont typeface="Wingdings" panose="05000000000000000000" pitchFamily="2" charset="2"/>
              <a:buChar char=""/>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La flexibilité des emplois du temps au travers de la refonte du protocole du temps de travail.</a:t>
            </a:r>
          </a:p>
        </p:txBody>
      </p:sp>
    </p:spTree>
    <p:extLst>
      <p:ext uri="{BB962C8B-B14F-4D97-AF65-F5344CB8AC3E}">
        <p14:creationId xmlns:p14="http://schemas.microsoft.com/office/powerpoint/2010/main" val="313536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FD18F-5975-A447-D948-2B03DBB601B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A2B7FB2-7D8E-A87D-9DDD-8B95E423B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65"/>
            <a:ext cx="9144000" cy="6860902"/>
          </a:xfrm>
          <a:prstGeom prst="rect">
            <a:avLst/>
          </a:prstGeom>
        </p:spPr>
      </p:pic>
      <p:sp>
        <p:nvSpPr>
          <p:cNvPr id="7" name="ZoneTexte 6">
            <a:extLst>
              <a:ext uri="{FF2B5EF4-FFF2-40B4-BE49-F238E27FC236}">
                <a16:creationId xmlns:a16="http://schemas.microsoft.com/office/drawing/2014/main" id="{4B2A0D50-57A3-5563-3855-AF89781FD694}"/>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A6C3C5B6-D9E5-A14D-9DDE-42913360BCD9}"/>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2.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Prioriser nos investissements en faveur de l’avenir de la cité</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4345C16A-E22F-C5DE-805F-7853DF040563}"/>
              </a:ext>
            </a:extLst>
          </p:cNvPr>
          <p:cNvSpPr txBox="1"/>
          <p:nvPr/>
        </p:nvSpPr>
        <p:spPr>
          <a:xfrm>
            <a:off x="-324544" y="1365096"/>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projets d’envergure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A9BC9DB8-020E-6C61-026E-B2E92B96A314}"/>
              </a:ext>
            </a:extLst>
          </p:cNvPr>
          <p:cNvSpPr txBox="1"/>
          <p:nvPr/>
        </p:nvSpPr>
        <p:spPr>
          <a:xfrm>
            <a:off x="426368" y="1732650"/>
            <a:ext cx="8548294" cy="3942169"/>
          </a:xfrm>
          <a:prstGeom prst="rect">
            <a:avLst/>
          </a:prstGeom>
          <a:noFill/>
        </p:spPr>
        <p:txBody>
          <a:bodyPr wrap="square" rtlCol="0">
            <a:spAutoFit/>
          </a:bodyPr>
          <a:lstStyle/>
          <a:p>
            <a:pPr algn="just">
              <a:lnSpc>
                <a:spcPct val="115000"/>
              </a:lnSpc>
              <a:spcAft>
                <a:spcPts val="900"/>
              </a:spcAft>
            </a:pPr>
            <a:r>
              <a:rPr lang="fr-FR" sz="1800" b="1"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réhabilitation du Boulev</a:t>
            </a:r>
            <a:r>
              <a:rPr lang="fr-FR" b="1" u="sng"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ard Richet. </a:t>
            </a: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Inscription du projet dans les différents contrats avec l’Etat et les collectivités</a:t>
            </a:r>
          </a:p>
          <a:p>
            <a:pPr marL="285750" indent="-285750" algn="just">
              <a:lnSpc>
                <a:spcPct val="115000"/>
              </a:lnSpc>
              <a:spcAft>
                <a:spcPts val="900"/>
              </a:spcAft>
              <a:buFont typeface="Arial" panose="020B0604020202020204" pitchFamily="34" charset="0"/>
              <a:buChar char="•"/>
            </a:pPr>
            <a:r>
              <a:rPr lang="fr-FR" dirty="0" err="1">
                <a:solidFill>
                  <a:srgbClr val="00000A"/>
                </a:solidFill>
                <a:latin typeface="Arial Narrow" panose="020B0606020202030204" pitchFamily="34" charset="0"/>
                <a:ea typeface="Tw Cen MT" panose="020B0602020104020603" pitchFamily="34" charset="0"/>
                <a:cs typeface="Times New Roman" panose="02020603050405020304" pitchFamily="18" charset="0"/>
              </a:rPr>
              <a:t>Rephasage</a:t>
            </a: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 nécessaire du projet lié à l’augmentation des coûts de travaux et à l’optimisation des co-financements :</a:t>
            </a:r>
          </a:p>
          <a:p>
            <a:pPr marL="742950" lvl="1"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Arial" panose="020B0604020202020204" pitchFamily="34" charset="0"/>
              </a:rPr>
              <a:t>Entrée des élémentaires en septembre 2025 /Entrée des maternelles en septembre 2026</a:t>
            </a: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Arial" panose="020B0604020202020204" pitchFamily="34" charset="0"/>
              </a:rPr>
              <a:t>62,2% de gain énergétique</a:t>
            </a: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Arial" panose="020B0604020202020204" pitchFamily="34" charset="0"/>
              </a:rPr>
              <a:t>Reprise de la cour élémentaire en lien avec les équipes éducatives permettant la déconnexion des eaux de pluie (nouvelle demande de subvention à l’agence de l’eau)</a:t>
            </a: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Arial" panose="020B0604020202020204" pitchFamily="34" charset="0"/>
              </a:rPr>
              <a:t>43% de subventions notifiées à ce jour. 3 dossiers de demande sont encore en cours d’instruction (objectif : 50% de co-financement).  </a:t>
            </a:r>
          </a:p>
        </p:txBody>
      </p:sp>
    </p:spTree>
    <p:extLst>
      <p:ext uri="{BB962C8B-B14F-4D97-AF65-F5344CB8AC3E}">
        <p14:creationId xmlns:p14="http://schemas.microsoft.com/office/powerpoint/2010/main" val="5844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FAEC-F0FA-A6AC-7C8F-6549E7B4830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FF2A448-08B1-AF82-5CEA-211BAFF9C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32F065C8-B453-345A-7E6E-0A85A427B675}"/>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30840C8D-173B-3569-522E-05D898C89DD2}"/>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2.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Poursuivre nos investissements en faveur de l’avenir de la cité</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22ACC2C8-C163-9B41-B2F2-AEA259993D32}"/>
              </a:ext>
            </a:extLst>
          </p:cNvPr>
          <p:cNvSpPr txBox="1"/>
          <p:nvPr/>
        </p:nvSpPr>
        <p:spPr>
          <a:xfrm>
            <a:off x="-540568" y="1376928"/>
            <a:ext cx="7200800" cy="464743"/>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Des projets d’envergure en 2024</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4D0D3ED5-6BE1-4F99-6F35-0D0247150FED}"/>
              </a:ext>
            </a:extLst>
          </p:cNvPr>
          <p:cNvSpPr txBox="1"/>
          <p:nvPr/>
        </p:nvSpPr>
        <p:spPr>
          <a:xfrm>
            <a:off x="234384" y="1908404"/>
            <a:ext cx="8712968" cy="4260718"/>
          </a:xfrm>
          <a:prstGeom prst="rect">
            <a:avLst/>
          </a:prstGeom>
          <a:noFill/>
        </p:spPr>
        <p:txBody>
          <a:bodyPr wrap="square" rtlCol="0">
            <a:spAutoFit/>
          </a:bodyPr>
          <a:lstStyle/>
          <a:p>
            <a:pPr algn="just">
              <a:lnSpc>
                <a:spcPct val="115000"/>
              </a:lnSpc>
              <a:spcAft>
                <a:spcPts val="900"/>
              </a:spcAft>
            </a:pPr>
            <a:r>
              <a:rPr lang="fr-FR" sz="1800" b="1"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Place de la rue du Sergent Bonnot</a:t>
            </a:r>
            <a:endParaRPr lang="fr-FR" b="1" u="sng" dirty="0">
              <a:solidFill>
                <a:srgbClr val="00000A"/>
              </a:solidFill>
              <a:latin typeface="Arial Narrow" panose="020B0606020202030204" pitchFamily="34" charset="0"/>
              <a:ea typeface="Tw Cen MT" panose="020B0602020104020603" pitchFamily="34" charset="0"/>
              <a:cs typeface="Times New Roman" panose="02020603050405020304" pitchFamily="18" charset="0"/>
            </a:endParaRP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Projet exemplaire en matière de renaturation au niveau départemental,</a:t>
            </a: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Site stratégique (entrée du cœur historique, proximité des services et de l’artère commerciale),</a:t>
            </a: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Programme aux multiples objectifs : </a:t>
            </a:r>
          </a:p>
          <a:p>
            <a:pPr marL="1257300" lvl="2" indent="-342900" algn="just">
              <a:lnSpc>
                <a:spcPct val="115000"/>
              </a:lnSpc>
              <a:buFont typeface="Wingdings" panose="05000000000000000000" pitchFamily="2" charset="2"/>
              <a:buChar char="§"/>
            </a:pP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Le maintien d’une capacité de stationnement suffisante,</a:t>
            </a:r>
            <a:endParaRPr lang="fr-FR"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marL="1257300" lvl="2" indent="-342900" algn="just">
              <a:lnSpc>
                <a:spcPct val="115000"/>
              </a:lnSpc>
              <a:buFont typeface="Wingdings" panose="05000000000000000000" pitchFamily="2" charset="2"/>
              <a:buChar char="§"/>
            </a:pP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renaturation de l’espace,</a:t>
            </a:r>
            <a:endParaRPr lang="fr-FR"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marL="1257300" lvl="2" indent="-342900" algn="just">
              <a:lnSpc>
                <a:spcPct val="115000"/>
              </a:lnSpc>
              <a:spcAft>
                <a:spcPts val="900"/>
              </a:spcAft>
              <a:buFont typeface="Wingdings" panose="05000000000000000000" pitchFamily="2" charset="2"/>
              <a:buChar char="§"/>
            </a:pP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cohabitation de différents usages : lieu de mémoire, espace de repos et possibilité d’accueillir des animations.</a:t>
            </a:r>
            <a:endParaRPr lang="fr-FR"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Arial" panose="020B0604020202020204" pitchFamily="34" charset="0"/>
              </a:rPr>
              <a:t>Démarrage des travaux de voirie fin février pour une livraison de la place le 8 mai 2025 et une livraison de la rue en juillet. </a:t>
            </a:r>
          </a:p>
          <a:p>
            <a:pPr algn="just">
              <a:lnSpc>
                <a:spcPct val="115000"/>
              </a:lnSpc>
              <a:spcAft>
                <a:spcPts val="900"/>
              </a:spcAft>
            </a:pPr>
            <a:endParaRPr lang="fr-FR" sz="1800" dirty="0">
              <a:solidFill>
                <a:srgbClr val="00000A"/>
              </a:solidFill>
              <a:latin typeface="Arial Narrow" panose="020B0606020202030204"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39285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BEA27-43D3-328F-1FB3-AA44067B400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7241287-A768-6F06-8B8E-1A8985D8F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EC4E0E39-F7A6-FEF9-0871-FF20EA986962}"/>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C5DE3AD2-F577-9570-C8D0-8246AA6FBB26}"/>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2.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Poursuivre nos investissements en faveur de l’avenir de la cité</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C580327F-AE0F-7B69-3826-C750805C790B}"/>
              </a:ext>
            </a:extLst>
          </p:cNvPr>
          <p:cNvSpPr txBox="1"/>
          <p:nvPr/>
        </p:nvSpPr>
        <p:spPr>
          <a:xfrm>
            <a:off x="-540568" y="1376928"/>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autres projets démarrés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F7509C9-DA8F-051D-DC36-44C97D85DFD3}"/>
              </a:ext>
            </a:extLst>
          </p:cNvPr>
          <p:cNvSpPr txBox="1"/>
          <p:nvPr/>
        </p:nvSpPr>
        <p:spPr>
          <a:xfrm>
            <a:off x="395536" y="2060848"/>
            <a:ext cx="8424936" cy="4020652"/>
          </a:xfrm>
          <a:prstGeom prst="rect">
            <a:avLst/>
          </a:prstGeom>
          <a:noFill/>
        </p:spPr>
        <p:txBody>
          <a:bodyPr wrap="square" rtlCol="0">
            <a:spAutoFit/>
          </a:bodyPr>
          <a:lstStyle/>
          <a:p>
            <a:pPr algn="just">
              <a:lnSpc>
                <a:spcPct val="115000"/>
              </a:lnSpc>
              <a:spcAft>
                <a:spcPts val="900"/>
              </a:spcAft>
            </a:pPr>
            <a:r>
              <a:rPr lang="fr-FR" sz="1800" b="1" u="sng"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Au stade « opérationnel »</a:t>
            </a:r>
            <a:endParaRPr lang="fr-FR" b="1" u="sng" dirty="0">
              <a:solidFill>
                <a:srgbClr val="00000A"/>
              </a:solidFill>
              <a:latin typeface="Arial Narrow" panose="020B0606020202030204" pitchFamily="34" charset="0"/>
              <a:ea typeface="Tw Cen MT" panose="020B0602020104020603" pitchFamily="34" charset="0"/>
              <a:cs typeface="Arial" panose="020B0604020202020204" pitchFamily="34" charset="0"/>
            </a:endParaRPr>
          </a:p>
          <a:p>
            <a:pPr lvl="0"/>
            <a:r>
              <a:rPr lang="fr-FR" u="sng" dirty="0">
                <a:latin typeface="Arial Narrow" panose="020B0606020202030204" pitchFamily="34" charset="0"/>
                <a:cs typeface="Arial" panose="020B0604020202020204" pitchFamily="34" charset="0"/>
              </a:rPr>
              <a:t>Palais des sports</a:t>
            </a:r>
            <a:r>
              <a:rPr lang="fr-FR" dirty="0">
                <a:latin typeface="Arial Narrow" panose="020B0606020202030204" pitchFamily="34" charset="0"/>
                <a:cs typeface="Arial" panose="020B0604020202020204" pitchFamily="34" charset="0"/>
              </a:rPr>
              <a:t> : </a:t>
            </a:r>
          </a:p>
          <a:p>
            <a:pPr marL="285750" lvl="0" indent="-285750">
              <a:buFont typeface="Wingdings" panose="05000000000000000000" pitchFamily="2" charset="2"/>
              <a:buChar char="ü"/>
            </a:pPr>
            <a:r>
              <a:rPr lang="fr-FR" dirty="0">
                <a:latin typeface="Arial Narrow" panose="020B0606020202030204" pitchFamily="34" charset="0"/>
                <a:cs typeface="Arial" panose="020B0604020202020204" pitchFamily="34" charset="0"/>
              </a:rPr>
              <a:t>Modification de la toiture du palais des sports afin d’améliorer les capacités thermiques du bâtiment et mettre fin aux dysfonctionnements,</a:t>
            </a:r>
          </a:p>
          <a:p>
            <a:pPr marL="285750" lvl="0" indent="-285750">
              <a:buFont typeface="Wingdings" panose="05000000000000000000" pitchFamily="2" charset="2"/>
              <a:buChar char="ü"/>
            </a:pPr>
            <a:r>
              <a:rPr lang="fr-FR" dirty="0">
                <a:latin typeface="Arial Narrow" panose="020B0606020202030204" pitchFamily="34" charset="0"/>
                <a:cs typeface="Arial" panose="020B0604020202020204" pitchFamily="34" charset="0"/>
              </a:rPr>
              <a:t>Réhabilitation de deux vestiaires,</a:t>
            </a:r>
          </a:p>
          <a:p>
            <a:pPr marL="285750" lvl="0" indent="-285750">
              <a:buFont typeface="Wingdings" panose="05000000000000000000" pitchFamily="2" charset="2"/>
              <a:buChar char="ü"/>
            </a:pPr>
            <a:r>
              <a:rPr lang="fr-FR" dirty="0">
                <a:latin typeface="Arial Narrow" panose="020B0606020202030204" pitchFamily="34" charset="0"/>
                <a:cs typeface="Arial" panose="020B0604020202020204" pitchFamily="34" charset="0"/>
              </a:rPr>
              <a:t>Création de sanitaires et d’un espace dédié aux personnes à mobilité réduite.</a:t>
            </a:r>
          </a:p>
          <a:p>
            <a:pPr lvl="0"/>
            <a:endParaRPr lang="fr-FR" dirty="0">
              <a:latin typeface="Arial Narrow" panose="020B0606020202030204" pitchFamily="34" charset="0"/>
              <a:cs typeface="Arial" panose="020B0604020202020204" pitchFamily="34" charset="0"/>
            </a:endParaRPr>
          </a:p>
          <a:p>
            <a:pPr lvl="0"/>
            <a:r>
              <a:rPr lang="fr-FR" sz="1800" u="sng" dirty="0">
                <a:latin typeface="Arial Narrow" panose="020B0606020202030204" pitchFamily="34" charset="0"/>
                <a:cs typeface="Arial" panose="020B0604020202020204" pitchFamily="34" charset="0"/>
              </a:rPr>
              <a:t>Stade André </a:t>
            </a:r>
            <a:r>
              <a:rPr lang="fr-FR" sz="1800" u="sng" dirty="0" err="1">
                <a:latin typeface="Arial Narrow" panose="020B0606020202030204" pitchFamily="34" charset="0"/>
                <a:cs typeface="Arial" panose="020B0604020202020204" pitchFamily="34" charset="0"/>
              </a:rPr>
              <a:t>Maroselli</a:t>
            </a:r>
            <a:r>
              <a:rPr lang="fr-FR" sz="1800" dirty="0">
                <a:latin typeface="Arial Narrow" panose="020B0606020202030204" pitchFamily="34" charset="0"/>
                <a:cs typeface="Arial" panose="020B0604020202020204" pitchFamily="34" charset="0"/>
              </a:rPr>
              <a:t> :</a:t>
            </a:r>
          </a:p>
          <a:p>
            <a:pPr marL="285750" lvl="0" indent="-285750">
              <a:buFont typeface="Wingdings" panose="05000000000000000000" pitchFamily="2" charset="2"/>
              <a:buChar char="ü"/>
            </a:pPr>
            <a:r>
              <a:rPr lang="fr-FR" sz="1800" dirty="0">
                <a:latin typeface="Arial Narrow" panose="020B0606020202030204" pitchFamily="34" charset="0"/>
                <a:cs typeface="Arial" panose="020B0604020202020204" pitchFamily="34" charset="0"/>
              </a:rPr>
              <a:t>Restructuration de la toiture des vestiaires du stade André </a:t>
            </a:r>
            <a:r>
              <a:rPr lang="fr-FR" sz="1800" dirty="0" err="1">
                <a:latin typeface="Arial Narrow" panose="020B0606020202030204" pitchFamily="34" charset="0"/>
                <a:cs typeface="Arial" panose="020B0604020202020204" pitchFamily="34" charset="0"/>
              </a:rPr>
              <a:t>Maroselli</a:t>
            </a:r>
            <a:r>
              <a:rPr lang="fr-FR" sz="1800" dirty="0">
                <a:latin typeface="Arial Narrow" panose="020B0606020202030204" pitchFamily="34" charset="0"/>
                <a:cs typeface="Arial" panose="020B0604020202020204" pitchFamily="34" charset="0"/>
              </a:rPr>
              <a:t>, </a:t>
            </a:r>
          </a:p>
          <a:p>
            <a:pPr marL="285750" lvl="0" indent="-285750">
              <a:buFont typeface="Wingdings" panose="05000000000000000000" pitchFamily="2" charset="2"/>
              <a:buChar char="ü"/>
            </a:pPr>
            <a:r>
              <a:rPr lang="fr-FR" sz="1800" dirty="0">
                <a:latin typeface="Arial Narrow" panose="020B0606020202030204" pitchFamily="34" charset="0"/>
                <a:cs typeface="Arial" panose="020B0604020202020204" pitchFamily="34" charset="0"/>
              </a:rPr>
              <a:t>Terrains de foot honneur et stabilisé : Passage des éclairages actuels en LED,</a:t>
            </a:r>
          </a:p>
          <a:p>
            <a:pPr marL="285750" lvl="0" indent="-285750">
              <a:buFont typeface="Wingdings" panose="05000000000000000000" pitchFamily="2" charset="2"/>
              <a:buChar char="ü"/>
            </a:pPr>
            <a:r>
              <a:rPr lang="fr-FR" sz="1800" dirty="0">
                <a:latin typeface="Arial Narrow" panose="020B0606020202030204" pitchFamily="34" charset="0"/>
                <a:cs typeface="Arial" panose="020B0604020202020204" pitchFamily="34" charset="0"/>
              </a:rPr>
              <a:t>Rénovation des tribunes.</a:t>
            </a:r>
          </a:p>
          <a:p>
            <a:pPr lvl="1" algn="just">
              <a:lnSpc>
                <a:spcPct val="115000"/>
              </a:lnSpc>
              <a:spcAft>
                <a:spcPts val="900"/>
              </a:spcAft>
            </a:pPr>
            <a:endParaRPr lang="fr-FR" dirty="0">
              <a:solidFill>
                <a:srgbClr val="00000A"/>
              </a:solidFill>
              <a:latin typeface="Arial Narrow" panose="020B0606020202030204" pitchFamily="34" charset="0"/>
              <a:ea typeface="Tw Cen MT" panose="020B0602020104020603" pitchFamily="34" charset="0"/>
              <a:cs typeface="Arial" panose="020B0604020202020204" pitchFamily="34" charset="0"/>
            </a:endParaRPr>
          </a:p>
          <a:p>
            <a:pPr algn="just">
              <a:lnSpc>
                <a:spcPct val="115000"/>
              </a:lnSpc>
              <a:spcAft>
                <a:spcPts val="900"/>
              </a:spcAft>
            </a:pPr>
            <a:endParaRPr lang="fr-FR" sz="1800" dirty="0">
              <a:solidFill>
                <a:srgbClr val="00000A"/>
              </a:solidFill>
              <a:latin typeface="Arial Narrow" panose="020B0606020202030204"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23029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BEA27-43D3-328F-1FB3-AA44067B400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7241287-A768-6F06-8B8E-1A8985D8F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EC4E0E39-F7A6-FEF9-0871-FF20EA986962}"/>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C5DE3AD2-F577-9570-C8D0-8246AA6FBB26}"/>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2.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Poursuivre nos investissements en faveur de l’avenir de la cité</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C580327F-AE0F-7B69-3826-C750805C790B}"/>
              </a:ext>
            </a:extLst>
          </p:cNvPr>
          <p:cNvSpPr txBox="1"/>
          <p:nvPr/>
        </p:nvSpPr>
        <p:spPr>
          <a:xfrm>
            <a:off x="-540568" y="1196826"/>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autres projets démarrés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F7509C9-DA8F-051D-DC36-44C97D85DFD3}"/>
              </a:ext>
            </a:extLst>
          </p:cNvPr>
          <p:cNvSpPr txBox="1"/>
          <p:nvPr/>
        </p:nvSpPr>
        <p:spPr>
          <a:xfrm>
            <a:off x="359532" y="1628800"/>
            <a:ext cx="8615130" cy="4359463"/>
          </a:xfrm>
          <a:prstGeom prst="rect">
            <a:avLst/>
          </a:prstGeom>
          <a:noFill/>
        </p:spPr>
        <p:txBody>
          <a:bodyPr wrap="square" rtlCol="0">
            <a:spAutoFit/>
          </a:bodyPr>
          <a:lstStyle/>
          <a:p>
            <a:pPr lvl="0">
              <a:lnSpc>
                <a:spcPct val="150000"/>
              </a:lnSpc>
            </a:pPr>
            <a:r>
              <a:rPr lang="fr-FR" sz="1700" dirty="0">
                <a:latin typeface="Arial Narrow" panose="020B0606020202030204" pitchFamily="34" charset="0"/>
                <a:cs typeface="Arial" panose="020B0604020202020204" pitchFamily="34" charset="0"/>
              </a:rPr>
              <a:t> </a:t>
            </a:r>
            <a:r>
              <a:rPr lang="fr-FR" sz="1700" u="sng" dirty="0">
                <a:latin typeface="Arial Narrow" panose="020B0606020202030204" pitchFamily="34" charset="0"/>
                <a:cs typeface="Arial" panose="020B0604020202020204" pitchFamily="34" charset="0"/>
              </a:rPr>
              <a:t>Les Barrèges</a:t>
            </a:r>
            <a:r>
              <a:rPr lang="fr-FR" sz="1700" dirty="0">
                <a:latin typeface="Arial Narrow" panose="020B0606020202030204" pitchFamily="34" charset="0"/>
                <a:cs typeface="Arial" panose="020B0604020202020204" pitchFamily="34" charset="0"/>
              </a:rPr>
              <a:t> (via Habitat 70) : </a:t>
            </a:r>
          </a:p>
          <a:p>
            <a:pPr marL="285750" lvl="0" indent="-285750">
              <a:lnSpc>
                <a:spcPct val="150000"/>
              </a:lnSpc>
              <a:buFont typeface="Wingdings" panose="05000000000000000000" pitchFamily="2" charset="2"/>
              <a:buChar char="ü"/>
            </a:pPr>
            <a:r>
              <a:rPr lang="fr-FR" sz="1700" dirty="0">
                <a:latin typeface="Arial Narrow" panose="020B0606020202030204" pitchFamily="34" charset="0"/>
                <a:cs typeface="Arial" panose="020B0604020202020204" pitchFamily="34" charset="0"/>
              </a:rPr>
              <a:t>Les travaux d’isolation thermique,</a:t>
            </a:r>
          </a:p>
          <a:p>
            <a:pPr marL="285750" lvl="0" indent="-285750">
              <a:lnSpc>
                <a:spcPct val="150000"/>
              </a:lnSpc>
              <a:buFont typeface="Wingdings" panose="05000000000000000000" pitchFamily="2" charset="2"/>
              <a:buChar char="ü"/>
            </a:pPr>
            <a:r>
              <a:rPr lang="fr-FR" sz="1700" dirty="0">
                <a:latin typeface="Arial Narrow" panose="020B0606020202030204" pitchFamily="34" charset="0"/>
                <a:cs typeface="Arial" panose="020B0604020202020204" pitchFamily="34" charset="0"/>
              </a:rPr>
              <a:t>Rénovation intérieure (cuisines, sols…).</a:t>
            </a:r>
          </a:p>
          <a:p>
            <a:pPr lvl="0">
              <a:lnSpc>
                <a:spcPct val="150000"/>
              </a:lnSpc>
            </a:pPr>
            <a:endParaRPr lang="fr-FR" sz="1700" dirty="0">
              <a:latin typeface="Arial Narrow" panose="020B0606020202030204" pitchFamily="34" charset="0"/>
              <a:cs typeface="Arial" panose="020B0604020202020204" pitchFamily="34" charset="0"/>
            </a:endParaRPr>
          </a:p>
          <a:p>
            <a:pPr lvl="0">
              <a:lnSpc>
                <a:spcPct val="150000"/>
              </a:lnSpc>
            </a:pPr>
            <a:r>
              <a:rPr lang="fr-FR" sz="1700" u="sng" dirty="0">
                <a:latin typeface="Arial Narrow" panose="020B0606020202030204" pitchFamily="34" charset="0"/>
                <a:cs typeface="Arial" panose="020B0604020202020204" pitchFamily="34" charset="0"/>
              </a:rPr>
              <a:t>Réhabilitation du Pôle Ado </a:t>
            </a:r>
            <a:r>
              <a:rPr lang="fr-FR" sz="1700" dirty="0">
                <a:latin typeface="Arial Narrow" panose="020B0606020202030204" pitchFamily="34" charset="0"/>
                <a:cs typeface="Arial" panose="020B0604020202020204" pitchFamily="34" charset="0"/>
              </a:rPr>
              <a:t>: 1</a:t>
            </a:r>
            <a:r>
              <a:rPr lang="fr-FR" sz="1700" baseline="30000" dirty="0">
                <a:latin typeface="Arial Narrow" panose="020B0606020202030204" pitchFamily="34" charset="0"/>
                <a:cs typeface="Arial" panose="020B0604020202020204" pitchFamily="34" charset="0"/>
              </a:rPr>
              <a:t>ère</a:t>
            </a:r>
            <a:r>
              <a:rPr lang="fr-FR" sz="1700" dirty="0">
                <a:latin typeface="Arial Narrow" panose="020B0606020202030204" pitchFamily="34" charset="0"/>
                <a:cs typeface="Arial" panose="020B0604020202020204" pitchFamily="34" charset="0"/>
              </a:rPr>
              <a:t> tranche</a:t>
            </a:r>
          </a:p>
          <a:p>
            <a:pPr lvl="0">
              <a:lnSpc>
                <a:spcPct val="150000"/>
              </a:lnSpc>
            </a:pPr>
            <a:r>
              <a:rPr lang="fr-FR" sz="1700" u="sng" dirty="0">
                <a:latin typeface="Arial Narrow" panose="020B0606020202030204" pitchFamily="34" charset="0"/>
                <a:cs typeface="Arial" panose="020B0604020202020204" pitchFamily="34" charset="0"/>
              </a:rPr>
              <a:t>Poursuite du </a:t>
            </a:r>
            <a:r>
              <a:rPr lang="fr-FR" sz="1700" u="sng" dirty="0" err="1">
                <a:latin typeface="Arial Narrow" panose="020B0606020202030204" pitchFamily="34" charset="0"/>
                <a:cs typeface="Arial" panose="020B0604020202020204" pitchFamily="34" charset="0"/>
              </a:rPr>
              <a:t>relampage</a:t>
            </a:r>
            <a:r>
              <a:rPr lang="fr-FR" sz="1700" u="sng" dirty="0">
                <a:latin typeface="Arial Narrow" panose="020B0606020202030204" pitchFamily="34" charset="0"/>
                <a:cs typeface="Arial" panose="020B0604020202020204" pitchFamily="34" charset="0"/>
              </a:rPr>
              <a:t> en LED </a:t>
            </a:r>
            <a:r>
              <a:rPr lang="fr-FR" sz="1700" dirty="0">
                <a:latin typeface="Arial Narrow" panose="020B0606020202030204" pitchFamily="34" charset="0"/>
                <a:cs typeface="Arial" panose="020B0604020202020204" pitchFamily="34" charset="0"/>
              </a:rPr>
              <a:t>de notre éclairage public</a:t>
            </a:r>
          </a:p>
          <a:p>
            <a:pPr lvl="0">
              <a:lnSpc>
                <a:spcPct val="150000"/>
              </a:lnSpc>
            </a:pPr>
            <a:r>
              <a:rPr lang="fr-FR" sz="1700" u="sng" dirty="0">
                <a:latin typeface="Arial Narrow" panose="020B0606020202030204" pitchFamily="34" charset="0"/>
                <a:cs typeface="Arial" panose="020B0604020202020204" pitchFamily="34" charset="0"/>
              </a:rPr>
              <a:t>Extension des liaisons douces de la ville </a:t>
            </a:r>
            <a:r>
              <a:rPr lang="fr-FR" sz="1700" dirty="0">
                <a:latin typeface="Arial Narrow" panose="020B0606020202030204" pitchFamily="34" charset="0"/>
                <a:cs typeface="Arial" panose="020B0604020202020204" pitchFamily="34" charset="0"/>
              </a:rPr>
              <a:t>avec notamment la réhabilitation du « chemin du Tacot » reliant le lac des 7 Chevaux à la commune Breuches.</a:t>
            </a:r>
          </a:p>
          <a:p>
            <a:pPr>
              <a:lnSpc>
                <a:spcPct val="150000"/>
              </a:lnSpc>
            </a:pPr>
            <a:r>
              <a:rPr lang="fr-FR" sz="1700" dirty="0">
                <a:latin typeface="Arial Narrow" panose="020B0606020202030204" pitchFamily="34" charset="0"/>
                <a:cs typeface="Arial" panose="020B0604020202020204" pitchFamily="34" charset="0"/>
              </a:rPr>
              <a:t> </a:t>
            </a:r>
            <a:r>
              <a:rPr lang="fr-FR" sz="1700" u="sng" dirty="0">
                <a:latin typeface="Arial Narrow" panose="020B0606020202030204" pitchFamily="34" charset="0"/>
                <a:cs typeface="Arial" panose="020B0604020202020204" pitchFamily="34" charset="0"/>
              </a:rPr>
              <a:t>Poursuite de l’OPAH-RU </a:t>
            </a:r>
            <a:r>
              <a:rPr lang="fr-FR" sz="1700" dirty="0">
                <a:latin typeface="Arial Narrow" panose="020B0606020202030204" pitchFamily="34" charset="0"/>
                <a:cs typeface="Arial" panose="020B0604020202020204" pitchFamily="34" charset="0"/>
              </a:rPr>
              <a:t>avec plusieurs opérations privées de réhabilitation du bâti ancien en cours</a:t>
            </a:r>
          </a:p>
          <a:p>
            <a:pPr>
              <a:lnSpc>
                <a:spcPct val="150000"/>
              </a:lnSpc>
            </a:pPr>
            <a:r>
              <a:rPr lang="fr-FR" sz="1700" u="sng" dirty="0">
                <a:latin typeface="Arial Narrow" panose="020B0606020202030204" pitchFamily="34" charset="0"/>
                <a:cs typeface="Arial" panose="020B0604020202020204" pitchFamily="34" charset="0"/>
              </a:rPr>
              <a:t>Commercialisation des parcelles du lotissement « Les Coteaux du </a:t>
            </a:r>
            <a:r>
              <a:rPr lang="fr-FR" sz="1700" u="sng" dirty="0" err="1">
                <a:latin typeface="Arial Narrow" panose="020B0606020202030204" pitchFamily="34" charset="0"/>
                <a:cs typeface="Arial" panose="020B0604020202020204" pitchFamily="34" charset="0"/>
              </a:rPr>
              <a:t>Chatigny</a:t>
            </a:r>
            <a:r>
              <a:rPr lang="fr-FR" sz="1700" u="sng" dirty="0">
                <a:latin typeface="Arial Narrow" panose="020B0606020202030204" pitchFamily="34" charset="0"/>
                <a:cs typeface="Arial" panose="020B0604020202020204" pitchFamily="34" charset="0"/>
              </a:rPr>
              <a:t> »</a:t>
            </a:r>
          </a:p>
          <a:p>
            <a:pPr marL="285750" lvl="0" indent="-285750">
              <a:lnSpc>
                <a:spcPct val="150000"/>
              </a:lnSpc>
              <a:buFontTx/>
              <a:buChar char="-"/>
            </a:pPr>
            <a:endParaRPr lang="fr-FR" sz="1700" dirty="0">
              <a:latin typeface="Arial Narrow" panose="020B0606020202030204" pitchFamily="34" charset="0"/>
              <a:cs typeface="Arial" panose="020B0604020202020204" pitchFamily="34" charset="0"/>
            </a:endParaRPr>
          </a:p>
        </p:txBody>
      </p:sp>
      <p:sp>
        <p:nvSpPr>
          <p:cNvPr id="5" name="Ellipse 4">
            <a:extLst>
              <a:ext uri="{FF2B5EF4-FFF2-40B4-BE49-F238E27FC236}">
                <a16:creationId xmlns:a16="http://schemas.microsoft.com/office/drawing/2014/main" id="{C1FBB394-C691-5FEA-8900-0B5EF83464D5}"/>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096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4597-5EA2-F662-1276-61BB8E61D92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406F95A-1BCC-B5F5-E784-5D86CA3AC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1ABF6573-9873-C7A1-03A5-2B44F857A81D}"/>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75A496B3-9D92-FB43-B784-788190803C05}"/>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3.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Poursuivre nos investissements en faveur de l’avenir de la cité</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EAEDB649-3C31-8578-4A35-46BBB99CA671}"/>
              </a:ext>
            </a:extLst>
          </p:cNvPr>
          <p:cNvSpPr txBox="1"/>
          <p:nvPr/>
        </p:nvSpPr>
        <p:spPr>
          <a:xfrm>
            <a:off x="-540568" y="1285504"/>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projets à l’étude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31A848B2-9ECF-B043-404E-5CC1F9F43A27}"/>
              </a:ext>
            </a:extLst>
          </p:cNvPr>
          <p:cNvSpPr txBox="1"/>
          <p:nvPr/>
        </p:nvSpPr>
        <p:spPr>
          <a:xfrm>
            <a:off x="210376" y="1749172"/>
            <a:ext cx="8712968" cy="3970318"/>
          </a:xfrm>
          <a:prstGeom prst="rect">
            <a:avLst/>
          </a:prstGeom>
          <a:noFill/>
        </p:spPr>
        <p:txBody>
          <a:bodyPr wrap="square" rtlCol="0">
            <a:spAutoFit/>
          </a:bodyPr>
          <a:lstStyle/>
          <a:p>
            <a:pPr marL="342900" lvl="0" indent="-342900" algn="just">
              <a:buFont typeface="Arial" panose="020B0604020202020204" pitchFamily="34" charset="0"/>
              <a:buChar char="•"/>
            </a:pPr>
            <a:r>
              <a:rPr lang="fr-FR" b="1" dirty="0">
                <a:solidFill>
                  <a:srgbClr val="00000A"/>
                </a:solidFill>
                <a:latin typeface="Arial Narrow" panose="020B0606020202030204" pitchFamily="34" charset="0"/>
                <a:ea typeface="Tw Cen MT" panose="020B0602020104020603" pitchFamily="34" charset="0"/>
                <a:cs typeface="Arial" panose="020B0604020202020204" pitchFamily="34" charset="0"/>
              </a:rPr>
              <a:t>R</a:t>
            </a:r>
            <a:r>
              <a:rPr lang="fr-FR" sz="1800" b="1"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equalification de la rue Jeanneney  </a:t>
            </a: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avec le recrutement d’un Maître d’œuvre au printemps 2025, après une année 2024 placée sous le signe de la concertation</a:t>
            </a:r>
          </a:p>
          <a:p>
            <a:pPr lvl="0" algn="just"/>
            <a:endPar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a:p>
            <a:pPr marL="342900" lvl="0" indent="-342900" algn="just">
              <a:buFont typeface="Arial" panose="020B0604020202020204" pitchFamily="34" charset="0"/>
              <a:buChar char="•"/>
            </a:pPr>
            <a:r>
              <a:rPr lang="fr-FR" dirty="0">
                <a:latin typeface="Arial Narrow" panose="020B0606020202030204" pitchFamily="34" charset="0"/>
                <a:cs typeface="Arial" panose="020B0604020202020204" pitchFamily="34" charset="0"/>
              </a:rPr>
              <a:t>Poursuite des études de l’équipe de maitrise d’œuvre pour la </a:t>
            </a:r>
            <a:r>
              <a:rPr lang="fr-FR" b="1" dirty="0">
                <a:latin typeface="Arial Narrow" panose="020B0606020202030204" pitchFamily="34" charset="0"/>
                <a:cs typeface="Arial" panose="020B0604020202020204" pitchFamily="34" charset="0"/>
              </a:rPr>
              <a:t>réhabilitation de la Halle Beauregard et la création d’un équipement dédié à l’haltérophilie</a:t>
            </a:r>
            <a:r>
              <a:rPr lang="fr-FR" sz="1800" b="1"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 </a:t>
            </a:r>
          </a:p>
          <a:p>
            <a:pPr lvl="0" algn="just"/>
            <a:endParaRPr lang="fr-FR" sz="1800" b="1"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a:p>
            <a:pPr marL="342900" lvl="0" indent="-342900" algn="just">
              <a:buFont typeface="Arial" panose="020B0604020202020204" pitchFamily="34" charset="0"/>
              <a:buChar char="•"/>
            </a:pPr>
            <a:r>
              <a:rPr lang="fr-FR" b="1" dirty="0">
                <a:latin typeface="Arial Narrow" panose="020B0606020202030204" pitchFamily="34" charset="0"/>
                <a:cs typeface="Arial" panose="020B0604020202020204" pitchFamily="34" charset="0"/>
              </a:rPr>
              <a:t>Sécurisation du parking du </a:t>
            </a:r>
            <a:r>
              <a:rPr lang="fr-FR" b="1" dirty="0" err="1">
                <a:latin typeface="Arial Narrow" panose="020B0606020202030204" pitchFamily="34" charset="0"/>
                <a:cs typeface="Arial" panose="020B0604020202020204" pitchFamily="34" charset="0"/>
              </a:rPr>
              <a:t>Morbief</a:t>
            </a:r>
            <a:r>
              <a:rPr lang="fr-FR" b="1" dirty="0">
                <a:latin typeface="Arial Narrow" panose="020B0606020202030204" pitchFamily="34" charset="0"/>
                <a:cs typeface="Arial" panose="020B0604020202020204" pitchFamily="34" charset="0"/>
              </a:rPr>
              <a:t> </a:t>
            </a:r>
            <a:r>
              <a:rPr lang="fr-FR" dirty="0">
                <a:latin typeface="Arial Narrow" panose="020B0606020202030204" pitchFamily="34" charset="0"/>
                <a:cs typeface="Arial" panose="020B0604020202020204" pitchFamily="34" charset="0"/>
              </a:rPr>
              <a:t>en vue de la réalisation ultérieure des études « structure » permettant de créer un passage de l’artère commerciale vers le parking</a:t>
            </a:r>
          </a:p>
          <a:p>
            <a:pPr lvl="0" algn="just"/>
            <a:endParaRPr lang="fr-FR" dirty="0">
              <a:latin typeface="Arial Narrow" panose="020B0606020202030204" pitchFamily="34" charset="0"/>
              <a:cs typeface="Arial" panose="020B0604020202020204" pitchFamily="34" charset="0"/>
            </a:endParaRPr>
          </a:p>
          <a:p>
            <a:pPr marL="342900" lvl="0" indent="-342900" algn="just">
              <a:buFont typeface="Arial" panose="020B0604020202020204" pitchFamily="34" charset="0"/>
              <a:buChar char="•"/>
            </a:pPr>
            <a:r>
              <a:rPr lang="fr-FR" dirty="0">
                <a:latin typeface="Arial Narrow" panose="020B0606020202030204" pitchFamily="34" charset="0"/>
                <a:cs typeface="Arial" panose="020B0604020202020204" pitchFamily="34" charset="0"/>
              </a:rPr>
              <a:t>Etude en vue de la réalisation d’un </a:t>
            </a:r>
            <a:r>
              <a:rPr lang="fr-FR" b="1" dirty="0">
                <a:latin typeface="Arial Narrow" panose="020B0606020202030204" pitchFamily="34" charset="0"/>
                <a:cs typeface="Arial" panose="020B0604020202020204" pitchFamily="34" charset="0"/>
              </a:rPr>
              <a:t>terrain synthétique au stade André </a:t>
            </a:r>
            <a:r>
              <a:rPr lang="fr-FR" b="1" dirty="0" err="1">
                <a:latin typeface="Arial Narrow" panose="020B0606020202030204" pitchFamily="34" charset="0"/>
                <a:cs typeface="Arial" panose="020B0604020202020204" pitchFamily="34" charset="0"/>
              </a:rPr>
              <a:t>Maroselli</a:t>
            </a:r>
            <a:r>
              <a:rPr lang="fr-FR" sz="1800" b="1"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a:t>
            </a:r>
          </a:p>
          <a:p>
            <a:pPr lvl="0" algn="just"/>
            <a:endParaRPr lang="fr-FR" sz="1800" b="1"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a:p>
            <a:pPr marL="342900" indent="-342900" algn="just">
              <a:buFont typeface="Arial" panose="020B0604020202020204" pitchFamily="34" charset="0"/>
              <a:buChar char="•"/>
            </a:pPr>
            <a:r>
              <a:rPr lang="fr-FR" dirty="0">
                <a:latin typeface="Arial Narrow" panose="020B0606020202030204" pitchFamily="34" charset="0"/>
                <a:cs typeface="Arial" panose="020B0604020202020204" pitchFamily="34" charset="0"/>
              </a:rPr>
              <a:t>Etudes et travaux urgents à la </a:t>
            </a:r>
            <a:r>
              <a:rPr lang="fr-FR" b="1" dirty="0">
                <a:latin typeface="Arial Narrow" panose="020B0606020202030204" pitchFamily="34" charset="0"/>
                <a:cs typeface="Arial" panose="020B0604020202020204" pitchFamily="34" charset="0"/>
              </a:rPr>
              <a:t>Basilique Saint Pierre et Paul </a:t>
            </a:r>
            <a:r>
              <a:rPr lang="fr-FR" dirty="0">
                <a:latin typeface="Arial Narrow" panose="020B0606020202030204" pitchFamily="34" charset="0"/>
                <a:cs typeface="Arial" panose="020B0604020202020204" pitchFamily="34" charset="0"/>
              </a:rPr>
              <a:t>dans un souci d’une meilleure sécurisation de cet ensemble historique</a:t>
            </a:r>
          </a:p>
          <a:p>
            <a:pPr marL="342900" lvl="0" indent="-342900" algn="just">
              <a:buFont typeface="Arial" panose="020B0604020202020204" pitchFamily="34" charset="0"/>
              <a:buChar char="•"/>
            </a:pPr>
            <a:endParaRPr lang="fr-FR" sz="1800" dirty="0">
              <a:solidFill>
                <a:srgbClr val="00000A"/>
              </a:solidFill>
              <a:latin typeface="Arial Narrow" panose="020B0606020202030204" pitchFamily="34" charset="0"/>
              <a:ea typeface="Tw Cen MT" panose="020B0602020104020603" pitchFamily="34" charset="0"/>
              <a:cs typeface="Arial" panose="020B0604020202020204" pitchFamily="34" charset="0"/>
            </a:endParaRPr>
          </a:p>
        </p:txBody>
      </p:sp>
      <p:sp>
        <p:nvSpPr>
          <p:cNvPr id="5" name="Ellipse 4">
            <a:extLst>
              <a:ext uri="{FF2B5EF4-FFF2-40B4-BE49-F238E27FC236}">
                <a16:creationId xmlns:a16="http://schemas.microsoft.com/office/drawing/2014/main" id="{E4FF4A6C-BBDD-09C3-6CA9-8B06EFCB24E0}"/>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409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4597-5EA2-F662-1276-61BB8E61D92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406F95A-1BCC-B5F5-E784-5D86CA3AC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1ABF6573-9873-C7A1-03A5-2B44F857A81D}"/>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75A496B3-9D92-FB43-B784-788190803C05}"/>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3.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Poursuivre nos investissements en faveur de l’avenir de la cité</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EAEDB649-3C31-8578-4A35-46BBB99CA671}"/>
              </a:ext>
            </a:extLst>
          </p:cNvPr>
          <p:cNvSpPr txBox="1"/>
          <p:nvPr/>
        </p:nvSpPr>
        <p:spPr>
          <a:xfrm>
            <a:off x="-540568" y="1285504"/>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projets à l’étude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31A848B2-9ECF-B043-404E-5CC1F9F43A27}"/>
              </a:ext>
            </a:extLst>
          </p:cNvPr>
          <p:cNvSpPr txBox="1"/>
          <p:nvPr/>
        </p:nvSpPr>
        <p:spPr>
          <a:xfrm>
            <a:off x="210376" y="2178495"/>
            <a:ext cx="8712968" cy="3125023"/>
          </a:xfrm>
          <a:prstGeom prst="rect">
            <a:avLst/>
          </a:prstGeom>
          <a:noFill/>
        </p:spPr>
        <p:txBody>
          <a:bodyPr wrap="square" rtlCol="0">
            <a:spAutoFit/>
          </a:bodyPr>
          <a:lstStyle/>
          <a:p>
            <a:pPr marL="285750" lvl="0" indent="-285750">
              <a:buFont typeface="Arial" panose="020B0604020202020204" pitchFamily="34" charset="0"/>
              <a:buChar char="•"/>
            </a:pPr>
            <a:r>
              <a:rPr lang="fr-FR" dirty="0">
                <a:latin typeface="Arial Narrow" panose="020B0606020202030204" pitchFamily="34" charset="0"/>
                <a:cs typeface="Arial" panose="020B0604020202020204" pitchFamily="34" charset="0"/>
              </a:rPr>
              <a:t>Etudes concernant les </a:t>
            </a:r>
            <a:r>
              <a:rPr lang="fr-FR" b="1" dirty="0">
                <a:latin typeface="Arial Narrow" panose="020B0606020202030204" pitchFamily="34" charset="0"/>
                <a:cs typeface="Arial" panose="020B0604020202020204" pitchFamily="34" charset="0"/>
              </a:rPr>
              <a:t>résorptions de friches immobilières </a:t>
            </a:r>
            <a:r>
              <a:rPr lang="fr-FR" dirty="0">
                <a:latin typeface="Arial Narrow" panose="020B0606020202030204" pitchFamily="34" charset="0"/>
                <a:cs typeface="Arial" panose="020B0604020202020204" pitchFamily="34" charset="0"/>
              </a:rPr>
              <a:t>(9 rue Carnot notamment avec un dispositif de Résorption de l’Habitat Insalubre (RHI) </a:t>
            </a:r>
          </a:p>
          <a:p>
            <a:pPr lvl="0"/>
            <a:endParaRPr lang="fr-FR" dirty="0">
              <a:latin typeface="Arial Narrow" panose="020B0606020202030204" pitchFamily="34" charset="0"/>
              <a:cs typeface="Arial" panose="020B0604020202020204" pitchFamily="34" charset="0"/>
            </a:endParaRPr>
          </a:p>
          <a:p>
            <a:pPr marL="342900" indent="-342900" algn="just">
              <a:lnSpc>
                <a:spcPct val="115000"/>
              </a:lnSpc>
              <a:buFont typeface="Arial" panose="020B0604020202020204" pitchFamily="34" charset="0"/>
              <a:buChar char="•"/>
            </a:pPr>
            <a:r>
              <a:rPr lang="fr-FR" dirty="0">
                <a:latin typeface="Arial Narrow" panose="020B0606020202030204" pitchFamily="34" charset="0"/>
                <a:cs typeface="Arial" panose="020B0604020202020204" pitchFamily="34" charset="0"/>
              </a:rPr>
              <a:t>Extension du réseau de </a:t>
            </a:r>
            <a:r>
              <a:rPr lang="fr-FR" b="1" dirty="0">
                <a:latin typeface="Arial Narrow" panose="020B0606020202030204" pitchFamily="34" charset="0"/>
                <a:cs typeface="Arial" panose="020B0604020202020204" pitchFamily="34" charset="0"/>
              </a:rPr>
              <a:t>vidéoprotection</a:t>
            </a:r>
          </a:p>
          <a:p>
            <a:pPr algn="just">
              <a:lnSpc>
                <a:spcPct val="115000"/>
              </a:lnSpc>
            </a:pPr>
            <a:endParaRPr lang="fr-FR" dirty="0">
              <a:latin typeface="Arial Narrow" panose="020B0606020202030204" pitchFamily="34" charset="0"/>
              <a:cs typeface="Arial" panose="020B0604020202020204" pitchFamily="34" charset="0"/>
            </a:endParaRPr>
          </a:p>
          <a:p>
            <a:pPr marL="342900" indent="-342900" algn="just">
              <a:lnSpc>
                <a:spcPct val="115000"/>
              </a:lnSpc>
              <a:buFont typeface="Arial" panose="020B0604020202020204" pitchFamily="34" charset="0"/>
              <a:buChar char="•"/>
            </a:pPr>
            <a:r>
              <a:rPr lang="fr-FR" dirty="0">
                <a:latin typeface="Arial Narrow" panose="020B0606020202030204" pitchFamily="34" charset="0"/>
                <a:cs typeface="Arial" panose="020B0604020202020204" pitchFamily="34" charset="0"/>
              </a:rPr>
              <a:t>Recrutement d’une assistance à Maîtrise d’Ouvrage pour la réalisation </a:t>
            </a:r>
            <a:r>
              <a:rPr lang="fr-FR" b="1" dirty="0">
                <a:latin typeface="Arial Narrow" panose="020B0606020202030204" pitchFamily="34" charset="0"/>
                <a:cs typeface="Arial" panose="020B0604020202020204" pitchFamily="34" charset="0"/>
              </a:rPr>
              <a:t>d’un réseau de chaleur</a:t>
            </a:r>
          </a:p>
          <a:p>
            <a:pPr algn="just">
              <a:lnSpc>
                <a:spcPct val="115000"/>
              </a:lnSpc>
            </a:pPr>
            <a:endParaRPr lang="fr-FR" sz="1800" dirty="0">
              <a:solidFill>
                <a:srgbClr val="00000A"/>
              </a:solidFill>
              <a:latin typeface="Arial Narrow" panose="020B0606020202030204" pitchFamily="34" charset="0"/>
              <a:ea typeface="Tw Cen MT" panose="020B0602020104020603" pitchFamily="34" charset="0"/>
              <a:cs typeface="Arial" panose="020B0604020202020204" pitchFamily="34" charset="0"/>
            </a:endParaRPr>
          </a:p>
          <a:p>
            <a:pPr algn="just">
              <a:lnSpc>
                <a:spcPct val="115000"/>
              </a:lnSpc>
            </a:pPr>
            <a:r>
              <a:rPr lang="fr-FR" dirty="0">
                <a:latin typeface="Arial Narrow" panose="020B0606020202030204" pitchFamily="34" charset="0"/>
                <a:cs typeface="Arial" panose="020B0604020202020204" pitchFamily="34" charset="0"/>
              </a:rPr>
              <a:t>A cela, nous ajouterons les enveloppes « annuelles » nécessaires aux services pour garantir le bon fonctionnement de la collectivité et répondre à nos missions de service public (voirie, éclairage public, matériel technique, mobilier urbain, plantations, mobilier, équipements informatiques, </a:t>
            </a:r>
            <a:r>
              <a:rPr lang="fr-FR" dirty="0" err="1">
                <a:latin typeface="Arial Narrow" panose="020B0606020202030204" pitchFamily="34" charset="0"/>
                <a:cs typeface="Arial" panose="020B0604020202020204" pitchFamily="34" charset="0"/>
              </a:rPr>
              <a:t>etc</a:t>
            </a:r>
            <a:r>
              <a:rPr lang="fr-FR" dirty="0">
                <a:latin typeface="Arial Narrow" panose="020B0606020202030204" pitchFamily="34" charset="0"/>
                <a:cs typeface="Arial" panose="020B0604020202020204" pitchFamily="34" charset="0"/>
              </a:rPr>
              <a:t>).</a:t>
            </a:r>
            <a:endParaRPr lang="fr-FR" sz="1800" dirty="0">
              <a:solidFill>
                <a:srgbClr val="00000A"/>
              </a:solidFill>
              <a:latin typeface="Arial Narrow" panose="020B0606020202030204" pitchFamily="34" charset="0"/>
              <a:ea typeface="Tw Cen MT" panose="020B0602020104020603" pitchFamily="34" charset="0"/>
              <a:cs typeface="Arial" panose="020B0604020202020204" pitchFamily="34" charset="0"/>
            </a:endParaRPr>
          </a:p>
        </p:txBody>
      </p:sp>
      <p:sp>
        <p:nvSpPr>
          <p:cNvPr id="5" name="Ellipse 4">
            <a:extLst>
              <a:ext uri="{FF2B5EF4-FFF2-40B4-BE49-F238E27FC236}">
                <a16:creationId xmlns:a16="http://schemas.microsoft.com/office/drawing/2014/main" id="{770C4CBA-2041-B682-14D1-88CE4DA2ECB8}"/>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195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7CDD-B43C-4C52-AE1A-7DDB276CB48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BB1D298-2B34-4382-53A5-92AFC3712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0" y="116632"/>
            <a:ext cx="9144000" cy="6860902"/>
          </a:xfrm>
          <a:prstGeom prst="rect">
            <a:avLst/>
          </a:prstGeom>
        </p:spPr>
      </p:pic>
      <p:sp>
        <p:nvSpPr>
          <p:cNvPr id="7" name="ZoneTexte 6">
            <a:extLst>
              <a:ext uri="{FF2B5EF4-FFF2-40B4-BE49-F238E27FC236}">
                <a16:creationId xmlns:a16="http://schemas.microsoft.com/office/drawing/2014/main" id="{0C613D87-5001-0A5E-DE1B-D3C278F2C561}"/>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559214C5-EB46-DCC6-B6E2-31477BD00870}"/>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4.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a:t>
            </a:r>
          </a:p>
        </p:txBody>
      </p:sp>
      <p:sp>
        <p:nvSpPr>
          <p:cNvPr id="3" name="ZoneTexte 2">
            <a:extLst>
              <a:ext uri="{FF2B5EF4-FFF2-40B4-BE49-F238E27FC236}">
                <a16:creationId xmlns:a16="http://schemas.microsoft.com/office/drawing/2014/main" id="{9F1898F4-F7CC-D09C-BC58-938D7E795EB4}"/>
              </a:ext>
            </a:extLst>
          </p:cNvPr>
          <p:cNvSpPr txBox="1"/>
          <p:nvPr/>
        </p:nvSpPr>
        <p:spPr>
          <a:xfrm>
            <a:off x="-828600" y="1052736"/>
            <a:ext cx="9798175" cy="433965"/>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spc="20"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La vie associative</a:t>
            </a:r>
            <a:endParaRPr lang="fr-FR" b="1" spc="20" dirty="0">
              <a:solidFill>
                <a:srgbClr val="00000A"/>
              </a:solidFill>
              <a:latin typeface="Arial Narrow" panose="020B0606020202030204" pitchFamily="34" charset="0"/>
              <a:ea typeface="Tw Cen MT" panose="020B0602020104020603" pitchFamily="34" charset="0"/>
              <a:cs typeface="Arial" panose="020B0604020202020204" pitchFamily="34" charset="0"/>
            </a:endParaRPr>
          </a:p>
        </p:txBody>
      </p:sp>
      <p:sp>
        <p:nvSpPr>
          <p:cNvPr id="5" name="ZoneTexte 4">
            <a:extLst>
              <a:ext uri="{FF2B5EF4-FFF2-40B4-BE49-F238E27FC236}">
                <a16:creationId xmlns:a16="http://schemas.microsoft.com/office/drawing/2014/main" id="{8675D18E-014F-EB61-858E-610F996E81A2}"/>
              </a:ext>
            </a:extLst>
          </p:cNvPr>
          <p:cNvSpPr txBox="1"/>
          <p:nvPr/>
        </p:nvSpPr>
        <p:spPr>
          <a:xfrm>
            <a:off x="187935" y="2551399"/>
            <a:ext cx="8795150" cy="3750257"/>
          </a:xfrm>
          <a:prstGeom prst="rect">
            <a:avLst/>
          </a:prstGeom>
          <a:noFill/>
        </p:spPr>
        <p:txBody>
          <a:bodyPr wrap="square" rtlCol="0">
            <a:spAutoFit/>
          </a:bodyPr>
          <a:lstStyle/>
          <a:p>
            <a:pPr algn="just"/>
            <a:r>
              <a:rPr lang="fr-FR" sz="1700" dirty="0">
                <a:latin typeface="Arial Narrow" panose="020B0606020202030204" pitchFamily="34" charset="0"/>
                <a:cs typeface="Arial" panose="020B0604020202020204" pitchFamily="34" charset="0"/>
              </a:rPr>
              <a:t>2025 : </a:t>
            </a:r>
          </a:p>
          <a:p>
            <a:pPr marL="285750" indent="-285750" algn="just">
              <a:buFont typeface="Arial" panose="020B0604020202020204" pitchFamily="34" charset="0"/>
              <a:buChar char="•"/>
            </a:pPr>
            <a:r>
              <a:rPr lang="fr-FR" sz="1700" dirty="0">
                <a:latin typeface="Arial Narrow" panose="020B0606020202030204" pitchFamily="34" charset="0"/>
                <a:cs typeface="Arial" panose="020B0604020202020204" pitchFamily="34" charset="0"/>
              </a:rPr>
              <a:t>Maintenir l’enveloppe des subventions au même niveau selon le classement initié en 2024 : </a:t>
            </a:r>
          </a:p>
          <a:p>
            <a:pPr marL="800100" lvl="1" indent="-342900" algn="just">
              <a:lnSpc>
                <a:spcPct val="115000"/>
              </a:lnSpc>
              <a:buFont typeface="Symbol" panose="05050102010706020507" pitchFamily="18" charset="2"/>
              <a:buChar char=""/>
            </a:pP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Les subventions de fonctionnement (ordinaires ou exceptionnelles),</a:t>
            </a:r>
            <a:endParaRPr lang="fr-FR" sz="17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marL="800100" lvl="1" indent="-342900" algn="just">
              <a:lnSpc>
                <a:spcPct val="115000"/>
              </a:lnSpc>
              <a:buFont typeface="Symbol" panose="05050102010706020507" pitchFamily="18" charset="2"/>
              <a:buChar char=""/>
            </a:pP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Les subventions de projets, </a:t>
            </a:r>
            <a:endParaRPr lang="fr-FR" sz="17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marL="800100" lvl="1" indent="-342900" algn="just">
              <a:lnSpc>
                <a:spcPct val="115000"/>
              </a:lnSpc>
              <a:spcAft>
                <a:spcPts val="900"/>
              </a:spcAft>
              <a:buFont typeface="Symbol" panose="05050102010706020507" pitchFamily="18" charset="2"/>
              <a:buChar char=""/>
            </a:pP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Les subventions événementielles et de partenariat (organisation de manifestations, supports spécifiques de communication…).</a:t>
            </a:r>
          </a:p>
          <a:p>
            <a:pPr marL="285750" indent="-285750" algn="just">
              <a:buFont typeface="Arial" panose="020B0604020202020204" pitchFamily="34" charset="0"/>
              <a:buChar char="•"/>
            </a:pPr>
            <a:r>
              <a:rPr lang="fr-FR" sz="1700" dirty="0">
                <a:latin typeface="Arial Narrow" panose="020B0606020202030204" pitchFamily="34" charset="0"/>
                <a:cs typeface="Arial" panose="020B0604020202020204" pitchFamily="34" charset="0"/>
              </a:rPr>
              <a:t>Faciliter nos relations avec les associations en proposant de nouveaux outils d’organisation et de programmation via notre hyperviseur (réalisation des demandes de manifestation via le site de la Ville, agenda partagé..). </a:t>
            </a:r>
          </a:p>
          <a:p>
            <a:pPr marL="285750" indent="-285750" algn="just">
              <a:buFont typeface="Arial" panose="020B0604020202020204" pitchFamily="34" charset="0"/>
              <a:buChar char="•"/>
            </a:pPr>
            <a:endParaRPr lang="fr-FR" sz="1700" dirty="0">
              <a:latin typeface="Arial Narrow" panose="020B0606020202030204" pitchFamily="34" charset="0"/>
              <a:cs typeface="Arial" panose="020B0604020202020204" pitchFamily="34" charset="0"/>
            </a:endParaRPr>
          </a:p>
          <a:p>
            <a:pPr marL="285750" indent="-285750" algn="just">
              <a:buFont typeface="Arial" panose="020B0604020202020204" pitchFamily="34" charset="0"/>
              <a:buChar char="•"/>
            </a:pPr>
            <a:r>
              <a:rPr lang="fr-FR" sz="1700" dirty="0">
                <a:latin typeface="Arial Narrow" panose="020B0606020202030204" pitchFamily="34" charset="0"/>
                <a:cs typeface="Arial" panose="020B0604020202020204" pitchFamily="34" charset="0"/>
              </a:rPr>
              <a:t>Valoriser l’ensemble des soutiens humains et matériels mis à disposition, dans un souci de transparence et de précision.</a:t>
            </a:r>
          </a:p>
          <a:p>
            <a:pPr marL="285750" lvl="0" indent="-285750" algn="just">
              <a:buFont typeface="Arial" panose="020B0604020202020204" pitchFamily="34" charset="0"/>
              <a:buChar char="•"/>
            </a:pPr>
            <a:endParaRPr lang="fr-FR" sz="1600" dirty="0">
              <a:latin typeface="Arial Narrow" panose="020B0606020202030204" pitchFamily="34" charset="0"/>
              <a:cs typeface="Arial" panose="020B0604020202020204" pitchFamily="34" charset="0"/>
            </a:endParaRPr>
          </a:p>
        </p:txBody>
      </p:sp>
      <p:graphicFrame>
        <p:nvGraphicFramePr>
          <p:cNvPr id="6" name="Tableau 5">
            <a:extLst>
              <a:ext uri="{FF2B5EF4-FFF2-40B4-BE49-F238E27FC236}">
                <a16:creationId xmlns:a16="http://schemas.microsoft.com/office/drawing/2014/main" id="{04088E20-AC4F-DDD6-B8D3-6091180B8B89}"/>
              </a:ext>
            </a:extLst>
          </p:cNvPr>
          <p:cNvGraphicFramePr>
            <a:graphicFrameLocks noGrp="1"/>
          </p:cNvGraphicFramePr>
          <p:nvPr>
            <p:extLst>
              <p:ext uri="{D42A27DB-BD31-4B8C-83A1-F6EECF244321}">
                <p14:modId xmlns:p14="http://schemas.microsoft.com/office/powerpoint/2010/main" val="4053846842"/>
              </p:ext>
            </p:extLst>
          </p:nvPr>
        </p:nvGraphicFramePr>
        <p:xfrm>
          <a:off x="179512" y="1733395"/>
          <a:ext cx="8795151" cy="818004"/>
        </p:xfrm>
        <a:graphic>
          <a:graphicData uri="http://schemas.openxmlformats.org/drawingml/2006/table">
            <a:tbl>
              <a:tblPr firstRow="1" firstCol="1" bandRow="1">
                <a:tableStyleId>{5C22544A-7EE6-4342-B048-85BDC9FD1C3A}</a:tableStyleId>
              </a:tblPr>
              <a:tblGrid>
                <a:gridCol w="2534558">
                  <a:extLst>
                    <a:ext uri="{9D8B030D-6E8A-4147-A177-3AD203B41FA5}">
                      <a16:colId xmlns:a16="http://schemas.microsoft.com/office/drawing/2014/main" val="384942747"/>
                    </a:ext>
                  </a:extLst>
                </a:gridCol>
                <a:gridCol w="1140642">
                  <a:extLst>
                    <a:ext uri="{9D8B030D-6E8A-4147-A177-3AD203B41FA5}">
                      <a16:colId xmlns:a16="http://schemas.microsoft.com/office/drawing/2014/main" val="3308855398"/>
                    </a:ext>
                  </a:extLst>
                </a:gridCol>
                <a:gridCol w="1063943">
                  <a:extLst>
                    <a:ext uri="{9D8B030D-6E8A-4147-A177-3AD203B41FA5}">
                      <a16:colId xmlns:a16="http://schemas.microsoft.com/office/drawing/2014/main" val="2129532409"/>
                    </a:ext>
                  </a:extLst>
                </a:gridCol>
                <a:gridCol w="995274">
                  <a:extLst>
                    <a:ext uri="{9D8B030D-6E8A-4147-A177-3AD203B41FA5}">
                      <a16:colId xmlns:a16="http://schemas.microsoft.com/office/drawing/2014/main" val="511883"/>
                    </a:ext>
                  </a:extLst>
                </a:gridCol>
                <a:gridCol w="936414">
                  <a:extLst>
                    <a:ext uri="{9D8B030D-6E8A-4147-A177-3AD203B41FA5}">
                      <a16:colId xmlns:a16="http://schemas.microsoft.com/office/drawing/2014/main" val="3036968918"/>
                    </a:ext>
                  </a:extLst>
                </a:gridCol>
                <a:gridCol w="1187906">
                  <a:extLst>
                    <a:ext uri="{9D8B030D-6E8A-4147-A177-3AD203B41FA5}">
                      <a16:colId xmlns:a16="http://schemas.microsoft.com/office/drawing/2014/main" val="2105004683"/>
                    </a:ext>
                  </a:extLst>
                </a:gridCol>
                <a:gridCol w="936414">
                  <a:extLst>
                    <a:ext uri="{9D8B030D-6E8A-4147-A177-3AD203B41FA5}">
                      <a16:colId xmlns:a16="http://schemas.microsoft.com/office/drawing/2014/main" val="927849380"/>
                    </a:ext>
                  </a:extLst>
                </a:gridCol>
              </a:tblGrid>
              <a:tr h="457964">
                <a:tc>
                  <a:txBody>
                    <a:bodyPr/>
                    <a:lstStyle/>
                    <a:p>
                      <a:pPr>
                        <a:lnSpc>
                          <a:spcPct val="110000"/>
                        </a:lnSpc>
                        <a:spcAft>
                          <a:spcPts val="900"/>
                        </a:spcAft>
                      </a:pPr>
                      <a:r>
                        <a:rPr lang="fr-FR" sz="1400" dirty="0">
                          <a:effectLst/>
                          <a:latin typeface="Arial Narrow" panose="020B0606020202030204" pitchFamily="34" charset="0"/>
                        </a:rPr>
                        <a:t> </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ctr">
                        <a:lnSpc>
                          <a:spcPct val="110000"/>
                        </a:lnSpc>
                        <a:spcAft>
                          <a:spcPts val="900"/>
                        </a:spcAft>
                      </a:pPr>
                      <a:r>
                        <a:rPr lang="fr-FR" sz="1400" dirty="0">
                          <a:effectLst/>
                          <a:latin typeface="Arial Narrow" panose="020B0606020202030204" pitchFamily="34" charset="0"/>
                        </a:rPr>
                        <a:t>2020</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400" dirty="0">
                          <a:effectLst/>
                          <a:latin typeface="Arial Narrow" panose="020B0606020202030204" pitchFamily="34" charset="0"/>
                        </a:rPr>
                        <a:t>2021</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400" dirty="0">
                          <a:effectLst/>
                          <a:latin typeface="Arial Narrow" panose="020B0606020202030204" pitchFamily="34" charset="0"/>
                        </a:rPr>
                        <a:t>2022</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400" dirty="0">
                          <a:effectLst/>
                          <a:latin typeface="Arial Narrow" panose="020B0606020202030204" pitchFamily="34" charset="0"/>
                        </a:rPr>
                        <a:t>2023</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400" dirty="0">
                          <a:effectLst/>
                          <a:latin typeface="Arial Narrow" panose="020B0606020202030204" pitchFamily="34" charset="0"/>
                        </a:rPr>
                        <a:t>2024</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400" dirty="0">
                          <a:effectLst/>
                          <a:latin typeface="Arial Narrow" panose="020B0606020202030204" pitchFamily="34" charset="0"/>
                        </a:rPr>
                        <a:t>Evolution 2024/2023</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18318775"/>
                  </a:ext>
                </a:extLst>
              </a:tr>
              <a:tr h="360040">
                <a:tc>
                  <a:txBody>
                    <a:bodyPr/>
                    <a:lstStyle/>
                    <a:p>
                      <a:pPr algn="r">
                        <a:lnSpc>
                          <a:spcPct val="110000"/>
                        </a:lnSpc>
                        <a:spcAft>
                          <a:spcPts val="900"/>
                        </a:spcAft>
                      </a:pPr>
                      <a:r>
                        <a:rPr lang="fr-FR" sz="1400" dirty="0">
                          <a:effectLst/>
                          <a:latin typeface="Arial Narrow" panose="020B0606020202030204" pitchFamily="34" charset="0"/>
                        </a:rPr>
                        <a:t>Subventions aux associations </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400" dirty="0">
                          <a:effectLst/>
                          <a:latin typeface="Arial Narrow" panose="020B0606020202030204" pitchFamily="34" charset="0"/>
                        </a:rPr>
                        <a:t>251 570 €      </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282 371 €</a:t>
                      </a:r>
                    </a:p>
                  </a:txBody>
                  <a:tcPr marL="44450" marR="44450" marT="0" marB="0" anchor="ctr"/>
                </a:tc>
                <a:tc>
                  <a:txBody>
                    <a:bodyPr/>
                    <a:lstStyle/>
                    <a:p>
                      <a:pPr algn="r">
                        <a:lnSpc>
                          <a:spcPct val="110000"/>
                        </a:lnSpc>
                        <a:spcAft>
                          <a:spcPts val="900"/>
                        </a:spcAft>
                      </a:pPr>
                      <a:r>
                        <a:rPr lang="fr-FR" sz="1400" dirty="0">
                          <a:effectLst/>
                          <a:latin typeface="Arial Narrow" panose="020B0606020202030204" pitchFamily="34" charset="0"/>
                        </a:rPr>
                        <a:t>295 331 € </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400" dirty="0">
                          <a:effectLst/>
                          <a:latin typeface="Arial Narrow" panose="020B0606020202030204" pitchFamily="34" charset="0"/>
                        </a:rPr>
                        <a:t>299 180 € </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400" dirty="0">
                          <a:effectLst/>
                          <a:latin typeface="Arial Narrow" panose="020B0606020202030204" pitchFamily="34" charset="0"/>
                        </a:rPr>
                        <a:t>288 483€ </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400" dirty="0">
                          <a:effectLst/>
                          <a:latin typeface="Arial Narrow" panose="020B0606020202030204" pitchFamily="34" charset="0"/>
                        </a:rPr>
                        <a:t>- 3,58%</a:t>
                      </a:r>
                      <a:endParaRPr lang="fr-FR" sz="14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38315688"/>
                  </a:ext>
                </a:extLst>
              </a:tr>
            </a:tbl>
          </a:graphicData>
        </a:graphic>
      </p:graphicFrame>
      <p:sp>
        <p:nvSpPr>
          <p:cNvPr id="4" name="Ellipse 3">
            <a:extLst>
              <a:ext uri="{FF2B5EF4-FFF2-40B4-BE49-F238E27FC236}">
                <a16:creationId xmlns:a16="http://schemas.microsoft.com/office/drawing/2014/main" id="{55760B60-6710-FE9D-261C-881402C92235}"/>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6796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5920-3CF6-8820-632C-77991EABB47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6EDADCA-DDD2-D0A7-98C9-C3A7ACFCE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1EDCD4C0-55B6-D1EE-575C-1166E739BAC7}"/>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75A3866E-1A05-5D6F-4D0D-BA96B984CC66}"/>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78D5F15D-21C4-08E9-A50A-460B8C9EA176}"/>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tourisme et le thermalisme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ADE4DE87-AD3B-E7EF-8C18-5844E16A5608}"/>
              </a:ext>
            </a:extLst>
          </p:cNvPr>
          <p:cNvSpPr txBox="1"/>
          <p:nvPr/>
        </p:nvSpPr>
        <p:spPr>
          <a:xfrm>
            <a:off x="174425" y="1749035"/>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L’Office de Tourisme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graphicFrame>
        <p:nvGraphicFramePr>
          <p:cNvPr id="10" name="Tableau 9">
            <a:extLst>
              <a:ext uri="{FF2B5EF4-FFF2-40B4-BE49-F238E27FC236}">
                <a16:creationId xmlns:a16="http://schemas.microsoft.com/office/drawing/2014/main" id="{91429088-0814-F001-5D5C-09AB7057CE8E}"/>
              </a:ext>
            </a:extLst>
          </p:cNvPr>
          <p:cNvGraphicFramePr>
            <a:graphicFrameLocks noGrp="1"/>
          </p:cNvGraphicFramePr>
          <p:nvPr>
            <p:extLst>
              <p:ext uri="{D42A27DB-BD31-4B8C-83A1-F6EECF244321}">
                <p14:modId xmlns:p14="http://schemas.microsoft.com/office/powerpoint/2010/main" val="2127192820"/>
              </p:ext>
            </p:extLst>
          </p:nvPr>
        </p:nvGraphicFramePr>
        <p:xfrm>
          <a:off x="323528" y="2477122"/>
          <a:ext cx="8651134" cy="1028574"/>
        </p:xfrm>
        <a:graphic>
          <a:graphicData uri="http://schemas.openxmlformats.org/drawingml/2006/table">
            <a:tbl>
              <a:tblPr firstRow="1" firstCol="1" bandRow="1">
                <a:tableStyleId>{5C22544A-7EE6-4342-B048-85BDC9FD1C3A}</a:tableStyleId>
              </a:tblPr>
              <a:tblGrid>
                <a:gridCol w="2493682">
                  <a:extLst>
                    <a:ext uri="{9D8B030D-6E8A-4147-A177-3AD203B41FA5}">
                      <a16:colId xmlns:a16="http://schemas.microsoft.com/office/drawing/2014/main" val="2868987848"/>
                    </a:ext>
                  </a:extLst>
                </a:gridCol>
                <a:gridCol w="1121850">
                  <a:extLst>
                    <a:ext uri="{9D8B030D-6E8A-4147-A177-3AD203B41FA5}">
                      <a16:colId xmlns:a16="http://schemas.microsoft.com/office/drawing/2014/main" val="1746003481"/>
                    </a:ext>
                  </a:extLst>
                </a:gridCol>
                <a:gridCol w="1046416">
                  <a:extLst>
                    <a:ext uri="{9D8B030D-6E8A-4147-A177-3AD203B41FA5}">
                      <a16:colId xmlns:a16="http://schemas.microsoft.com/office/drawing/2014/main" val="1535517480"/>
                    </a:ext>
                  </a:extLst>
                </a:gridCol>
                <a:gridCol w="978877">
                  <a:extLst>
                    <a:ext uri="{9D8B030D-6E8A-4147-A177-3AD203B41FA5}">
                      <a16:colId xmlns:a16="http://schemas.microsoft.com/office/drawing/2014/main" val="2917603479"/>
                    </a:ext>
                  </a:extLst>
                </a:gridCol>
                <a:gridCol w="1055919">
                  <a:extLst>
                    <a:ext uri="{9D8B030D-6E8A-4147-A177-3AD203B41FA5}">
                      <a16:colId xmlns:a16="http://schemas.microsoft.com/office/drawing/2014/main" val="3193231467"/>
                    </a:ext>
                  </a:extLst>
                </a:gridCol>
                <a:gridCol w="1033404">
                  <a:extLst>
                    <a:ext uri="{9D8B030D-6E8A-4147-A177-3AD203B41FA5}">
                      <a16:colId xmlns:a16="http://schemas.microsoft.com/office/drawing/2014/main" val="2545432276"/>
                    </a:ext>
                  </a:extLst>
                </a:gridCol>
                <a:gridCol w="920986">
                  <a:extLst>
                    <a:ext uri="{9D8B030D-6E8A-4147-A177-3AD203B41FA5}">
                      <a16:colId xmlns:a16="http://schemas.microsoft.com/office/drawing/2014/main" val="4039528127"/>
                    </a:ext>
                  </a:extLst>
                </a:gridCol>
              </a:tblGrid>
              <a:tr h="444500">
                <a:tc>
                  <a:txBody>
                    <a:bodyPr/>
                    <a:lstStyle/>
                    <a:p>
                      <a:pPr>
                        <a:lnSpc>
                          <a:spcPct val="110000"/>
                        </a:lnSpc>
                        <a:spcAft>
                          <a:spcPts val="900"/>
                        </a:spcAft>
                      </a:pPr>
                      <a:r>
                        <a:rPr lang="fr-FR" sz="1600" dirty="0">
                          <a:effectLst/>
                          <a:latin typeface="Arial Narrow" panose="020B0606020202030204" pitchFamily="34" charset="0"/>
                        </a:rPr>
                        <a:t>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ctr">
                        <a:lnSpc>
                          <a:spcPct val="110000"/>
                        </a:lnSpc>
                        <a:spcAft>
                          <a:spcPts val="900"/>
                        </a:spcAft>
                      </a:pPr>
                      <a:r>
                        <a:rPr lang="fr-FR" sz="1600" dirty="0">
                          <a:effectLst/>
                          <a:latin typeface="Arial Narrow" panose="020B0606020202030204" pitchFamily="34" charset="0"/>
                        </a:rPr>
                        <a:t>2020</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600" dirty="0">
                          <a:effectLst/>
                          <a:latin typeface="Arial Narrow" panose="020B0606020202030204" pitchFamily="34" charset="0"/>
                        </a:rPr>
                        <a:t>2021</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600" dirty="0">
                          <a:effectLst/>
                          <a:latin typeface="Arial Narrow" panose="020B0606020202030204" pitchFamily="34" charset="0"/>
                        </a:rPr>
                        <a:t>2022</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600" dirty="0">
                          <a:effectLst/>
                          <a:latin typeface="Arial Narrow" panose="020B0606020202030204" pitchFamily="34" charset="0"/>
                        </a:rPr>
                        <a:t>2023</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600" dirty="0">
                          <a:effectLst/>
                          <a:latin typeface="Arial Narrow" panose="020B0606020202030204" pitchFamily="34" charset="0"/>
                        </a:rPr>
                        <a:t>2024</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600" dirty="0">
                          <a:effectLst/>
                          <a:latin typeface="Arial Narrow" panose="020B0606020202030204" pitchFamily="34" charset="0"/>
                        </a:rPr>
                        <a:t>Evolution 2024/2023</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26015252"/>
                  </a:ext>
                </a:extLst>
              </a:tr>
              <a:tr h="43554">
                <a:tc>
                  <a:txBody>
                    <a:bodyPr/>
                    <a:lstStyle/>
                    <a:p>
                      <a:pPr>
                        <a:lnSpc>
                          <a:spcPct val="110000"/>
                        </a:lnSpc>
                        <a:spcAft>
                          <a:spcPts val="900"/>
                        </a:spcAft>
                      </a:pPr>
                      <a:r>
                        <a:rPr lang="fr-FR" sz="1600" dirty="0">
                          <a:effectLst/>
                          <a:latin typeface="Arial Narrow" panose="020B0606020202030204" pitchFamily="34" charset="0"/>
                        </a:rPr>
                        <a:t>Subventions à l'Office de tourisme</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r">
                        <a:lnSpc>
                          <a:spcPct val="110000"/>
                        </a:lnSpc>
                        <a:spcAft>
                          <a:spcPts val="900"/>
                        </a:spcAft>
                      </a:pPr>
                      <a:r>
                        <a:rPr lang="fr-FR" sz="1600" dirty="0">
                          <a:effectLst/>
                          <a:latin typeface="Arial Narrow" panose="020B0606020202030204" pitchFamily="34" charset="0"/>
                        </a:rPr>
                        <a:t>      278 000 €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600" dirty="0">
                          <a:effectLst/>
                          <a:latin typeface="Arial Narrow" panose="020B0606020202030204" pitchFamily="34" charset="0"/>
                        </a:rPr>
                        <a:t>295 273 €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600" dirty="0">
                          <a:effectLst/>
                          <a:latin typeface="Arial Narrow" panose="020B0606020202030204" pitchFamily="34" charset="0"/>
                        </a:rPr>
                        <a:t>344 544 €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600" dirty="0">
                          <a:effectLst/>
                          <a:latin typeface="Arial Narrow" panose="020B0606020202030204" pitchFamily="34" charset="0"/>
                        </a:rPr>
                        <a:t>356 440 €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600" dirty="0">
                          <a:effectLst/>
                          <a:latin typeface="Arial Narrow" panose="020B0606020202030204" pitchFamily="34" charset="0"/>
                        </a:rPr>
                        <a:t>424 670€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r">
                        <a:lnSpc>
                          <a:spcPct val="110000"/>
                        </a:lnSpc>
                        <a:spcAft>
                          <a:spcPts val="900"/>
                        </a:spcAft>
                      </a:pPr>
                      <a:r>
                        <a:rPr lang="fr-FR" sz="1600" dirty="0">
                          <a:effectLst/>
                          <a:latin typeface="Arial Narrow" panose="020B0606020202030204" pitchFamily="34" charset="0"/>
                        </a:rPr>
                        <a:t>3,45%</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87400067"/>
                  </a:ext>
                </a:extLst>
              </a:tr>
            </a:tbl>
          </a:graphicData>
        </a:graphic>
      </p:graphicFrame>
      <p:graphicFrame>
        <p:nvGraphicFramePr>
          <p:cNvPr id="11" name="Tableau 10">
            <a:extLst>
              <a:ext uri="{FF2B5EF4-FFF2-40B4-BE49-F238E27FC236}">
                <a16:creationId xmlns:a16="http://schemas.microsoft.com/office/drawing/2014/main" id="{7E66DEF5-2D74-5F05-7E1E-2F2AB143E60B}"/>
              </a:ext>
            </a:extLst>
          </p:cNvPr>
          <p:cNvGraphicFramePr>
            <a:graphicFrameLocks noGrp="1"/>
          </p:cNvGraphicFramePr>
          <p:nvPr>
            <p:extLst>
              <p:ext uri="{D42A27DB-BD31-4B8C-83A1-F6EECF244321}">
                <p14:modId xmlns:p14="http://schemas.microsoft.com/office/powerpoint/2010/main" val="2933290745"/>
              </p:ext>
            </p:extLst>
          </p:nvPr>
        </p:nvGraphicFramePr>
        <p:xfrm>
          <a:off x="491964" y="3959916"/>
          <a:ext cx="8160072" cy="1028574"/>
        </p:xfrm>
        <a:graphic>
          <a:graphicData uri="http://schemas.openxmlformats.org/drawingml/2006/table">
            <a:tbl>
              <a:tblPr firstRow="1" firstCol="1" bandRow="1">
                <a:tableStyleId>{5C22544A-7EE6-4342-B048-85BDC9FD1C3A}</a:tableStyleId>
              </a:tblPr>
              <a:tblGrid>
                <a:gridCol w="1919796">
                  <a:extLst>
                    <a:ext uri="{9D8B030D-6E8A-4147-A177-3AD203B41FA5}">
                      <a16:colId xmlns:a16="http://schemas.microsoft.com/office/drawing/2014/main" val="1463357184"/>
                    </a:ext>
                  </a:extLst>
                </a:gridCol>
                <a:gridCol w="1224136">
                  <a:extLst>
                    <a:ext uri="{9D8B030D-6E8A-4147-A177-3AD203B41FA5}">
                      <a16:colId xmlns:a16="http://schemas.microsoft.com/office/drawing/2014/main" val="1304304382"/>
                    </a:ext>
                  </a:extLst>
                </a:gridCol>
                <a:gridCol w="1440160">
                  <a:extLst>
                    <a:ext uri="{9D8B030D-6E8A-4147-A177-3AD203B41FA5}">
                      <a16:colId xmlns:a16="http://schemas.microsoft.com/office/drawing/2014/main" val="20002"/>
                    </a:ext>
                  </a:extLst>
                </a:gridCol>
                <a:gridCol w="1219622">
                  <a:extLst>
                    <a:ext uri="{9D8B030D-6E8A-4147-A177-3AD203B41FA5}">
                      <a16:colId xmlns:a16="http://schemas.microsoft.com/office/drawing/2014/main" val="230307580"/>
                    </a:ext>
                  </a:extLst>
                </a:gridCol>
                <a:gridCol w="1072296">
                  <a:extLst>
                    <a:ext uri="{9D8B030D-6E8A-4147-A177-3AD203B41FA5}">
                      <a16:colId xmlns:a16="http://schemas.microsoft.com/office/drawing/2014/main" val="1965731142"/>
                    </a:ext>
                  </a:extLst>
                </a:gridCol>
                <a:gridCol w="1284062">
                  <a:extLst>
                    <a:ext uri="{9D8B030D-6E8A-4147-A177-3AD203B41FA5}">
                      <a16:colId xmlns:a16="http://schemas.microsoft.com/office/drawing/2014/main" val="3524586385"/>
                    </a:ext>
                  </a:extLst>
                </a:gridCol>
              </a:tblGrid>
              <a:tr h="226695">
                <a:tc>
                  <a:txBody>
                    <a:bodyPr/>
                    <a:lstStyle/>
                    <a:p>
                      <a:pPr>
                        <a:lnSpc>
                          <a:spcPct val="110000"/>
                        </a:lnSpc>
                        <a:spcAft>
                          <a:spcPts val="900"/>
                        </a:spcAft>
                      </a:pPr>
                      <a:r>
                        <a:rPr lang="fr-FR" sz="1600" dirty="0">
                          <a:effectLst/>
                          <a:latin typeface="Arial Narrow" panose="020B0606020202030204" pitchFamily="34" charset="0"/>
                        </a:rPr>
                        <a:t>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ctr">
                        <a:lnSpc>
                          <a:spcPct val="110000"/>
                        </a:lnSpc>
                        <a:spcAft>
                          <a:spcPts val="900"/>
                        </a:spcAft>
                      </a:pPr>
                      <a:r>
                        <a:rPr lang="fr-FR" sz="1600" dirty="0">
                          <a:effectLst/>
                          <a:latin typeface="Arial Narrow" panose="020B0606020202030204" pitchFamily="34" charset="0"/>
                        </a:rPr>
                        <a:t>2021</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600" dirty="0">
                          <a:solidFill>
                            <a:schemeClr val="bg1"/>
                          </a:solidFill>
                          <a:effectLst/>
                          <a:latin typeface="Arial Narrow" panose="020B0606020202030204" pitchFamily="34" charset="0"/>
                          <a:ea typeface="Tw Cen MT" panose="020B0602020104020603" pitchFamily="34" charset="0"/>
                          <a:cs typeface="Times New Roman" panose="02020603050405020304" pitchFamily="18" charset="0"/>
                        </a:rPr>
                        <a:t>2022</a:t>
                      </a:r>
                    </a:p>
                  </a:txBody>
                  <a:tcPr marL="44450" marR="44450" marT="0" marB="0" anchor="ctr"/>
                </a:tc>
                <a:tc>
                  <a:txBody>
                    <a:bodyPr/>
                    <a:lstStyle/>
                    <a:p>
                      <a:pPr algn="ctr">
                        <a:lnSpc>
                          <a:spcPct val="110000"/>
                        </a:lnSpc>
                        <a:spcAft>
                          <a:spcPts val="900"/>
                        </a:spcAft>
                      </a:pPr>
                      <a:r>
                        <a:rPr lang="fr-FR" sz="1600" dirty="0">
                          <a:effectLst/>
                          <a:latin typeface="Arial Narrow" panose="020B0606020202030204" pitchFamily="34" charset="0"/>
                        </a:rPr>
                        <a:t>2023</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600" dirty="0">
                          <a:effectLst/>
                          <a:latin typeface="Arial Narrow" panose="020B0606020202030204" pitchFamily="34" charset="0"/>
                        </a:rPr>
                        <a:t>2024</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tc>
                  <a:txBody>
                    <a:bodyPr/>
                    <a:lstStyle/>
                    <a:p>
                      <a:pPr algn="ctr">
                        <a:lnSpc>
                          <a:spcPct val="110000"/>
                        </a:lnSpc>
                        <a:spcAft>
                          <a:spcPts val="900"/>
                        </a:spcAft>
                      </a:pPr>
                      <a:r>
                        <a:rPr lang="fr-FR" sz="1600" dirty="0">
                          <a:effectLst/>
                          <a:latin typeface="Arial Narrow" panose="020B0606020202030204" pitchFamily="34" charset="0"/>
                        </a:rPr>
                        <a:t>Evolution 2024/2023</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38132839"/>
                  </a:ext>
                </a:extLst>
              </a:tr>
              <a:tr h="0">
                <a:tc>
                  <a:txBody>
                    <a:bodyPr/>
                    <a:lstStyle/>
                    <a:p>
                      <a:pPr>
                        <a:lnSpc>
                          <a:spcPct val="110000"/>
                        </a:lnSpc>
                        <a:spcAft>
                          <a:spcPts val="900"/>
                        </a:spcAft>
                      </a:pPr>
                      <a:r>
                        <a:rPr lang="fr-FR" sz="1600">
                          <a:effectLst/>
                          <a:latin typeface="Arial Narrow" panose="020B0606020202030204" pitchFamily="34" charset="0"/>
                        </a:rPr>
                        <a:t>Recettes patrimoine et animations</a:t>
                      </a:r>
                      <a:endParaRPr lang="fr-FR" sz="160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r">
                        <a:lnSpc>
                          <a:spcPct val="110000"/>
                        </a:lnSpc>
                        <a:spcAft>
                          <a:spcPts val="900"/>
                        </a:spcAft>
                      </a:pPr>
                      <a:r>
                        <a:rPr lang="fr-FR" sz="1600" dirty="0">
                          <a:effectLst/>
                          <a:latin typeface="Arial Narrow" panose="020B0606020202030204" pitchFamily="34" charset="0"/>
                        </a:rPr>
                        <a:t>      43 465 €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r">
                        <a:lnSpc>
                          <a:spcPct val="110000"/>
                        </a:lnSpc>
                        <a:spcAft>
                          <a:spcPts val="900"/>
                        </a:spcAft>
                      </a:pPr>
                      <a:r>
                        <a:rPr lang="fr-FR" sz="1600" dirty="0">
                          <a:effectLst/>
                          <a:latin typeface="Arial Narrow" panose="020B0606020202030204" pitchFamily="34" charset="0"/>
                        </a:rPr>
                        <a:t>70 941 €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r">
                        <a:lnSpc>
                          <a:spcPct val="110000"/>
                        </a:lnSpc>
                        <a:spcAft>
                          <a:spcPts val="900"/>
                        </a:spcAft>
                      </a:pPr>
                      <a:r>
                        <a:rPr lang="fr-FR" sz="1600" dirty="0">
                          <a:effectLst/>
                          <a:latin typeface="Arial Narrow" panose="020B0606020202030204" pitchFamily="34" charset="0"/>
                        </a:rPr>
                        <a:t>96 016 €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r">
                        <a:lnSpc>
                          <a:spcPct val="110000"/>
                        </a:lnSpc>
                        <a:spcAft>
                          <a:spcPts val="900"/>
                        </a:spcAft>
                      </a:pPr>
                      <a:r>
                        <a:rPr lang="fr-FR" sz="1600" dirty="0">
                          <a:effectLst/>
                          <a:latin typeface="Arial Narrow" panose="020B0606020202030204" pitchFamily="34" charset="0"/>
                        </a:rPr>
                        <a:t>87 487 €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tc>
                  <a:txBody>
                    <a:bodyPr/>
                    <a:lstStyle/>
                    <a:p>
                      <a:pPr algn="r">
                        <a:lnSpc>
                          <a:spcPct val="110000"/>
                        </a:lnSpc>
                        <a:spcAft>
                          <a:spcPts val="900"/>
                        </a:spcAft>
                      </a:pPr>
                      <a:r>
                        <a:rPr lang="fr-FR" sz="1600" dirty="0">
                          <a:effectLst/>
                          <a:latin typeface="Arial Narrow" panose="020B0606020202030204" pitchFamily="34" charset="0"/>
                        </a:rPr>
                        <a:t>- 8,89 %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2063373"/>
                  </a:ext>
                </a:extLst>
              </a:tr>
            </a:tbl>
          </a:graphicData>
        </a:graphic>
      </p:graphicFrame>
      <p:sp>
        <p:nvSpPr>
          <p:cNvPr id="12" name="Rectangle 2">
            <a:extLst>
              <a:ext uri="{FF2B5EF4-FFF2-40B4-BE49-F238E27FC236}">
                <a16:creationId xmlns:a16="http://schemas.microsoft.com/office/drawing/2014/main" id="{BB8D8388-3347-AF76-C17E-0AA3F463906D}"/>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9C8E086E-9630-97E1-37BA-9F5A664F0090}"/>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Ellipse 3">
            <a:extLst>
              <a:ext uri="{FF2B5EF4-FFF2-40B4-BE49-F238E27FC236}">
                <a16:creationId xmlns:a16="http://schemas.microsoft.com/office/drawing/2014/main" id="{CEB748F3-C5E1-83D5-E070-3E3396E1D33D}"/>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1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139F114-93ED-10AB-505C-86A14BAC8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
            <a:ext cx="9144000" cy="6845808"/>
          </a:xfrm>
          <a:prstGeom prst="rect">
            <a:avLst/>
          </a:prstGeom>
        </p:spPr>
      </p:pic>
      <p:sp>
        <p:nvSpPr>
          <p:cNvPr id="3" name="ZoneTexte 2">
            <a:extLst>
              <a:ext uri="{FF2B5EF4-FFF2-40B4-BE49-F238E27FC236}">
                <a16:creationId xmlns:a16="http://schemas.microsoft.com/office/drawing/2014/main" id="{28A1508F-3381-0301-9F23-33B998660BE8}"/>
              </a:ext>
            </a:extLst>
          </p:cNvPr>
          <p:cNvSpPr txBox="1"/>
          <p:nvPr/>
        </p:nvSpPr>
        <p:spPr>
          <a:xfrm>
            <a:off x="0" y="116632"/>
            <a:ext cx="8001056" cy="553998"/>
          </a:xfrm>
          <a:prstGeom prst="rect">
            <a:avLst/>
          </a:prstGeom>
          <a:noFill/>
        </p:spPr>
        <p:txBody>
          <a:bodyPr wrap="square" rtlCol="0">
            <a:spAutoFit/>
          </a:bodyPr>
          <a:lstStyle/>
          <a:p>
            <a:r>
              <a:rPr lang="fr-FR" sz="3000" dirty="0">
                <a:solidFill>
                  <a:schemeClr val="bg1"/>
                </a:solidFill>
                <a:latin typeface="Arial Black" pitchFamily="34" charset="0"/>
              </a:rPr>
              <a:t>CONTEXTE</a:t>
            </a:r>
          </a:p>
        </p:txBody>
      </p:sp>
      <p:sp>
        <p:nvSpPr>
          <p:cNvPr id="7" name="ZoneTexte 6"/>
          <p:cNvSpPr txBox="1"/>
          <p:nvPr/>
        </p:nvSpPr>
        <p:spPr>
          <a:xfrm>
            <a:off x="683568" y="1542364"/>
            <a:ext cx="8001056" cy="430887"/>
          </a:xfrm>
          <a:prstGeom prst="rect">
            <a:avLst/>
          </a:prstGeom>
          <a:noFill/>
        </p:spPr>
        <p:txBody>
          <a:bodyPr wrap="square" rtlCol="0">
            <a:spAutoFit/>
          </a:bodyPr>
          <a:lstStyle/>
          <a:p>
            <a:r>
              <a:rPr lang="fr-FR" sz="2200" b="1" dirty="0">
                <a:latin typeface="Arial Narrow" pitchFamily="34" charset="0"/>
              </a:rPr>
              <a:t>CONTEXTE NATIONAL</a:t>
            </a:r>
          </a:p>
        </p:txBody>
      </p:sp>
      <p:sp>
        <p:nvSpPr>
          <p:cNvPr id="10" name="ZoneTexte 9"/>
          <p:cNvSpPr txBox="1"/>
          <p:nvPr/>
        </p:nvSpPr>
        <p:spPr>
          <a:xfrm>
            <a:off x="683568" y="2852936"/>
            <a:ext cx="8073064" cy="707886"/>
          </a:xfrm>
          <a:prstGeom prst="rect">
            <a:avLst/>
          </a:prstGeom>
          <a:noFill/>
        </p:spPr>
        <p:txBody>
          <a:bodyPr wrap="square" rtlCol="0">
            <a:spAutoFit/>
          </a:bodyPr>
          <a:lstStyle/>
          <a:p>
            <a:r>
              <a:rPr lang="fr-FR" sz="2200" b="1" dirty="0">
                <a:latin typeface="Arial Narrow" pitchFamily="34" charset="0"/>
              </a:rPr>
              <a:t>CONTEXTE ÉCONOMIQUE DES COLLECTIVITÉS TERRITORIALES</a:t>
            </a:r>
            <a:endParaRPr lang="fr-FR" dirty="0">
              <a:latin typeface="Arial Narrow" pitchFamily="34" charset="0"/>
            </a:endParaRPr>
          </a:p>
          <a:p>
            <a:endParaRPr lang="fr-FR" dirty="0">
              <a:latin typeface="Arial Narrow" pitchFamily="34" charset="0"/>
            </a:endParaRPr>
          </a:p>
        </p:txBody>
      </p:sp>
      <p:sp>
        <p:nvSpPr>
          <p:cNvPr id="4" name="ZoneTexte 3">
            <a:extLst>
              <a:ext uri="{FF2B5EF4-FFF2-40B4-BE49-F238E27FC236}">
                <a16:creationId xmlns:a16="http://schemas.microsoft.com/office/drawing/2014/main" id="{57AD45D8-B59A-DA74-D448-051611FF19D0}"/>
              </a:ext>
            </a:extLst>
          </p:cNvPr>
          <p:cNvSpPr txBox="1"/>
          <p:nvPr/>
        </p:nvSpPr>
        <p:spPr>
          <a:xfrm>
            <a:off x="755576" y="4058634"/>
            <a:ext cx="8001056" cy="1046440"/>
          </a:xfrm>
          <a:prstGeom prst="rect">
            <a:avLst/>
          </a:prstGeom>
          <a:noFill/>
        </p:spPr>
        <p:txBody>
          <a:bodyPr wrap="square" rtlCol="0">
            <a:spAutoFit/>
          </a:bodyPr>
          <a:lstStyle/>
          <a:p>
            <a:r>
              <a:rPr lang="fr-FR" sz="2200" b="1" dirty="0">
                <a:latin typeface="Arial Narrow" pitchFamily="34" charset="0"/>
              </a:rPr>
              <a:t>LES MESURES DE LA LOI DE FINANCES 2025 POUR LES COLLECTIVITÉS</a:t>
            </a:r>
            <a:endParaRPr lang="fr-FR" dirty="0">
              <a:latin typeface="Arial Narrow" pitchFamily="34" charset="0"/>
            </a:endParaRPr>
          </a:p>
          <a:p>
            <a:endParaRPr lang="fr-FR" dirty="0">
              <a:latin typeface="Arial Narrow" pitchFamily="34" charset="0"/>
            </a:endParaRPr>
          </a:p>
        </p:txBody>
      </p:sp>
      <p:sp>
        <p:nvSpPr>
          <p:cNvPr id="5" name="Ellipse 4">
            <a:extLst>
              <a:ext uri="{FF2B5EF4-FFF2-40B4-BE49-F238E27FC236}">
                <a16:creationId xmlns:a16="http://schemas.microsoft.com/office/drawing/2014/main" id="{B827C3EC-D6F0-DFE6-842B-D66415161EBD}"/>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5920-3CF6-8820-632C-77991EABB47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6EDADCA-DDD2-D0A7-98C9-C3A7ACFCE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1EDCD4C0-55B6-D1EE-575C-1166E739BAC7}"/>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75A3866E-1A05-5D6F-4D0D-BA96B984CC66}"/>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78D5F15D-21C4-08E9-A50A-460B8C9EA176}"/>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tourisme et le thermalisme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ADE4DE87-AD3B-E7EF-8C18-5844E16A5608}"/>
              </a:ext>
            </a:extLst>
          </p:cNvPr>
          <p:cNvSpPr txBox="1"/>
          <p:nvPr/>
        </p:nvSpPr>
        <p:spPr>
          <a:xfrm>
            <a:off x="174425" y="1749035"/>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L’Office de Tourisme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BB8D8388-3347-AF76-C17E-0AA3F463906D}"/>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9C8E086E-9630-97E1-37BA-9F5A664F0090}"/>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ZoneTexte 14">
            <a:extLst>
              <a:ext uri="{FF2B5EF4-FFF2-40B4-BE49-F238E27FC236}">
                <a16:creationId xmlns:a16="http://schemas.microsoft.com/office/drawing/2014/main" id="{5C8FA4F8-0D8E-7FB4-F690-9A1492AB76F9}"/>
              </a:ext>
            </a:extLst>
          </p:cNvPr>
          <p:cNvSpPr txBox="1"/>
          <p:nvPr/>
        </p:nvSpPr>
        <p:spPr>
          <a:xfrm>
            <a:off x="174425" y="2321619"/>
            <a:ext cx="8358015" cy="3058145"/>
          </a:xfrm>
          <a:prstGeom prst="rect">
            <a:avLst/>
          </a:prstGeom>
          <a:noFill/>
        </p:spPr>
        <p:txBody>
          <a:bodyPr wrap="square" rtlCol="0">
            <a:spAutoFit/>
          </a:bodyPr>
          <a:lstStyle/>
          <a:p>
            <a:pPr marL="285750" indent="-285750" algn="just">
              <a:lnSpc>
                <a:spcPct val="115000"/>
              </a:lnSpc>
              <a:spcAft>
                <a:spcPts val="900"/>
              </a:spcAft>
              <a:buFont typeface="Arial" panose="020B0604020202020204" pitchFamily="34" charset="0"/>
              <a:buChar char="•"/>
            </a:pP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Très bons résultats de l’Office de tourisme en 2024 (50 000 visiteurs à l’OT et 5000 visites guidées)</a:t>
            </a: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a:t>
            </a:r>
            <a:endPar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Poursuite des actions et animations en 2025 (nombre d’exposants record aux marchés de nuit et de noël en 2024),</a:t>
            </a:r>
          </a:p>
          <a:p>
            <a:pPr marL="2857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Actions de communication et programme d’animation de l’&amp;</a:t>
            </a:r>
            <a:r>
              <a:rPr lang="fr-FR" dirty="0" err="1">
                <a:solidFill>
                  <a:srgbClr val="00000A"/>
                </a:solidFill>
                <a:latin typeface="Arial Narrow" panose="020B0606020202030204" pitchFamily="34" charset="0"/>
                <a:ea typeface="Tw Cen MT" panose="020B0602020104020603" pitchFamily="34" charset="0"/>
                <a:cs typeface="Times New Roman" panose="02020603050405020304" pitchFamily="18" charset="0"/>
              </a:rPr>
              <a:t>cclesia</a:t>
            </a: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 renforcé en 2025</a:t>
            </a:r>
          </a:p>
          <a:p>
            <a:pPr marL="285750" indent="-285750" algn="just">
              <a:lnSpc>
                <a:spcPct val="115000"/>
              </a:lnSpc>
              <a:spcAft>
                <a:spcPts val="900"/>
              </a:spcAft>
              <a:buFont typeface="Arial" panose="020B0604020202020204" pitchFamily="34" charset="0"/>
              <a:buChar char="•"/>
            </a:pPr>
            <a:r>
              <a:rPr lang="fr-FR" sz="1800" dirty="0">
                <a:latin typeface="Arial Narrow" panose="020B0606020202030204" pitchFamily="34" charset="0"/>
                <a:cs typeface="Arial" panose="020B0604020202020204" pitchFamily="34" charset="0"/>
              </a:rPr>
              <a:t>Niveau estimé de subvention 2025 est de : 406 985 € (dont 7 000 €</a:t>
            </a:r>
            <a:r>
              <a:rPr lang="fr-FR" sz="1800" baseline="30000" dirty="0">
                <a:latin typeface="Arial Narrow" panose="020B0606020202030204" pitchFamily="34" charset="0"/>
                <a:cs typeface="Arial" panose="020B0604020202020204" pitchFamily="34" charset="0"/>
              </a:rPr>
              <a:t> </a:t>
            </a:r>
            <a:r>
              <a:rPr lang="fr-FR" sz="1800" dirty="0">
                <a:latin typeface="Arial Narrow" panose="020B0606020202030204" pitchFamily="34" charset="0"/>
                <a:cs typeface="Arial" panose="020B0604020202020204" pitchFamily="34" charset="0"/>
              </a:rPr>
              <a:t>dédiés à l’accueil de groupes de sportifs). Les recettes estimées seront valorisées à hauteur de 90 000€.</a:t>
            </a:r>
            <a:endPar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pPr algn="just">
              <a:lnSpc>
                <a:spcPct val="115000"/>
              </a:lnSpc>
              <a:spcAft>
                <a:spcPts val="900"/>
              </a:spcAft>
            </a:pPr>
            <a:endParaRPr lang="fr-FR" sz="17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p:txBody>
      </p:sp>
      <p:sp>
        <p:nvSpPr>
          <p:cNvPr id="4" name="Ellipse 3">
            <a:extLst>
              <a:ext uri="{FF2B5EF4-FFF2-40B4-BE49-F238E27FC236}">
                <a16:creationId xmlns:a16="http://schemas.microsoft.com/office/drawing/2014/main" id="{9572C31C-683A-324F-BD7E-AC5B20CB59EA}"/>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624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C4084-0507-0FAF-2760-1A0BC985A8E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15E6952-EB9E-8775-6C4C-D58555C2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B04CB701-2C92-A48E-342A-9735495B1344}"/>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46E0CA37-8EE9-6098-A4F8-C7D12554ACAD}"/>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8E75BF87-128E-B595-AF4E-916658A3EAC4}"/>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tourisme et le thermalisme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FE9D32BD-5F5B-7CC8-EBB8-CBB20766100F}"/>
              </a:ext>
            </a:extLst>
          </p:cNvPr>
          <p:cNvSpPr txBox="1"/>
          <p:nvPr/>
        </p:nvSpPr>
        <p:spPr>
          <a:xfrm>
            <a:off x="179783" y="1919202"/>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La chaîne thermale du soleil</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935DF97B-B61A-96B1-3E37-ED239113151C}"/>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E58AB558-CF9D-7D33-CC06-FB851BAE86FE}"/>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335BA2B9-01D6-98C0-EFE3-1FC3C7781795}"/>
              </a:ext>
            </a:extLst>
          </p:cNvPr>
          <p:cNvSpPr txBox="1"/>
          <p:nvPr/>
        </p:nvSpPr>
        <p:spPr>
          <a:xfrm>
            <a:off x="179512" y="2482620"/>
            <a:ext cx="8795150" cy="2553007"/>
          </a:xfrm>
          <a:prstGeom prst="rect">
            <a:avLst/>
          </a:prstGeom>
          <a:noFill/>
        </p:spPr>
        <p:txBody>
          <a:bodyPr wrap="square" rtlCol="0">
            <a:spAutoFit/>
          </a:bodyPr>
          <a:lstStyle/>
          <a:p>
            <a:pPr marL="228600" algn="just">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Partenaire incontournable en matière de tourisme et de thermalisme, l’établissement thermal a obtenu de bons résultats en 2024 :</a:t>
            </a:r>
          </a:p>
          <a:p>
            <a:pPr marL="1257300" lvl="2" indent="-342900" algn="just">
              <a:lnSpc>
                <a:spcPct val="115000"/>
              </a:lnSpc>
              <a:buFont typeface="Symbol" panose="05050102010706020507" pitchFamily="18" charset="2"/>
              <a:buChar char=""/>
            </a:pPr>
            <a:r>
              <a:rPr lang="fr-FR"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5 540 curistes ont été accueillis (progression de 6,54 % par rapport à 2023)</a:t>
            </a:r>
          </a:p>
          <a:p>
            <a:pPr marL="1257300" lvl="2" indent="-342900" algn="just">
              <a:lnSpc>
                <a:spcPct val="115000"/>
              </a:lnSpc>
              <a:buFont typeface="Symbol" panose="05050102010706020507" pitchFamily="18" charset="2"/>
              <a:buChar char=""/>
            </a:pPr>
            <a:r>
              <a:rPr lang="fr-FR"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25 500 personnes ont fréquenté l’espace « aqua-spa » (+ 21,43 %)</a:t>
            </a:r>
          </a:p>
          <a:p>
            <a:pPr marL="228600" algn="just">
              <a:lnSpc>
                <a:spcPct val="115000"/>
              </a:lnSpc>
              <a:spcAft>
                <a:spcPts val="900"/>
              </a:spcAft>
            </a:pPr>
            <a:endPar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a:p>
            <a:pPr marL="228600" algn="just">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Enfin, des échanges concernant la requalification du parc thermal et l’avenir de l’ancien hôtel Franche-Comté se poursuivent avec les dirigeants nationaux. </a:t>
            </a:r>
          </a:p>
        </p:txBody>
      </p:sp>
      <p:sp>
        <p:nvSpPr>
          <p:cNvPr id="5" name="Ellipse 4">
            <a:extLst>
              <a:ext uri="{FF2B5EF4-FFF2-40B4-BE49-F238E27FC236}">
                <a16:creationId xmlns:a16="http://schemas.microsoft.com/office/drawing/2014/main" id="{9ACAE133-B84A-FCE9-10BC-AE71C8F70FA1}"/>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5217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A1473-20A5-BF91-D442-1A260DADA4F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4FD1B95-07EF-799A-8D7B-63AF31BFD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2624061A-493E-8671-4C71-AF25C1E0ACDF}"/>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F91B251D-A2A0-E20E-23B6-8708020FE0BF}"/>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ABC74731-1E1E-9D47-F223-4C0217FDEC07}"/>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tourisme et le thermalisme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9520FE98-36A1-FF54-E5A5-194216DC814E}"/>
              </a:ext>
            </a:extLst>
          </p:cNvPr>
          <p:cNvSpPr txBox="1"/>
          <p:nvPr/>
        </p:nvSpPr>
        <p:spPr>
          <a:xfrm>
            <a:off x="179783" y="1919202"/>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JOA CASINO</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087D882A-B042-35CC-C02F-D3A750E1D9BC}"/>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90AA8C8E-FCD3-2D17-7C26-7257E39E8E9A}"/>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FF08ED92-136C-68F1-15F5-1E3BC5D054AC}"/>
              </a:ext>
            </a:extLst>
          </p:cNvPr>
          <p:cNvSpPr txBox="1"/>
          <p:nvPr/>
        </p:nvSpPr>
        <p:spPr>
          <a:xfrm>
            <a:off x="179512" y="2482620"/>
            <a:ext cx="8795150" cy="3170099"/>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Inauguration officielle des travaux, bowling et bar des sport le 3 octobre </a:t>
            </a:r>
          </a:p>
          <a:p>
            <a:pPr algn="just"/>
            <a:endParaRPr lang="fr-FR" sz="2000" dirty="0">
              <a:latin typeface="Arial Narrow" panose="020B0606020202030204" pitchFamily="34" charset="0"/>
              <a:cs typeface="Arial" panose="020B0604020202020204" pitchFamily="34" charset="0"/>
            </a:endParaRPr>
          </a:p>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Vif succès avec une hausse de la fréquentation : </a:t>
            </a:r>
          </a:p>
          <a:p>
            <a:pPr marL="1200150" lvl="2"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28 000 parties de Bowling ont été vendues</a:t>
            </a:r>
          </a:p>
          <a:p>
            <a:pPr marL="1200150" lvl="2"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+ 57 % pour le bar et + 20 % pour le restaurant</a:t>
            </a:r>
          </a:p>
          <a:p>
            <a:pPr algn="just"/>
            <a:endParaRPr lang="fr-FR" sz="2000" dirty="0">
              <a:latin typeface="Arial Narrow" panose="020B0606020202030204" pitchFamily="34" charset="0"/>
              <a:cs typeface="Arial" panose="020B0604020202020204" pitchFamily="34" charset="0"/>
            </a:endParaRPr>
          </a:p>
          <a:p>
            <a:pPr algn="just"/>
            <a:r>
              <a:rPr lang="fr-FR" sz="2000" dirty="0">
                <a:latin typeface="Arial Narrow" panose="020B0606020202030204" pitchFamily="34" charset="0"/>
                <a:cs typeface="Arial" panose="020B0604020202020204" pitchFamily="34" charset="0"/>
              </a:rPr>
              <a:t>En 2025, les opérations négociées initialement dans la DSP vont se concrétiser avec notamment le transfert du cinéma qui viendra compléter l’offre de loisirs proposée par la société JOA Casino tout en permettant à la Ville de rationaliser les dépenses liées à cet équipement. </a:t>
            </a:r>
          </a:p>
        </p:txBody>
      </p:sp>
      <p:sp>
        <p:nvSpPr>
          <p:cNvPr id="5" name="Ellipse 4">
            <a:extLst>
              <a:ext uri="{FF2B5EF4-FFF2-40B4-BE49-F238E27FC236}">
                <a16:creationId xmlns:a16="http://schemas.microsoft.com/office/drawing/2014/main" id="{C15E7639-4AA7-2B28-DBBF-F317D74FCA77}"/>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883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99E46-8B62-09B9-4DC9-3F7E6CA1D19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224BFA8-97AB-7A00-8153-926659E98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228C9ED4-D1C3-591D-C7B1-60F1D574E16F}"/>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3F30AF07-F7E0-6B74-CE70-F9EBC78B767D}"/>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C477E0FF-4003-53A1-BF89-7903FD162BBA}"/>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tourisme et le thermalisme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49FC52A7-0D9A-2C7F-17C1-314C37A458CB}"/>
              </a:ext>
            </a:extLst>
          </p:cNvPr>
          <p:cNvSpPr txBox="1"/>
          <p:nvPr/>
        </p:nvSpPr>
        <p:spPr>
          <a:xfrm>
            <a:off x="176454" y="1719172"/>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Camping-car Park</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F1B1A0B9-9E51-672A-A28E-A158566F0A92}"/>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A496FEC2-45F3-577F-C01F-81096FE6356C}"/>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5CCEB57C-8F80-E586-BD3E-6A94FAA73DE0}"/>
              </a:ext>
            </a:extLst>
          </p:cNvPr>
          <p:cNvSpPr txBox="1"/>
          <p:nvPr/>
        </p:nvSpPr>
        <p:spPr>
          <a:xfrm>
            <a:off x="179512" y="2226354"/>
            <a:ext cx="8795150" cy="3477875"/>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Triplement des nuitées entre 2021 et 2024 (3 744 nuitées en 2024)</a:t>
            </a:r>
          </a:p>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Retombées financières multipliées par 7 entre 2021 et 2024. </a:t>
            </a:r>
          </a:p>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Augmentation de la clientèle étrangère de plus de 43% sur la période </a:t>
            </a:r>
          </a:p>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Retombées sur l’économie locale estimées à 165 924€ par la société.</a:t>
            </a:r>
          </a:p>
          <a:p>
            <a:pPr algn="just"/>
            <a:r>
              <a:rPr lang="fr-FR" sz="2000" dirty="0">
                <a:latin typeface="Arial Narrow" panose="020B0606020202030204" pitchFamily="34" charset="0"/>
                <a:cs typeface="Arial" panose="020B0604020202020204" pitchFamily="34" charset="0"/>
              </a:rPr>
              <a:t> </a:t>
            </a:r>
          </a:p>
          <a:p>
            <a:r>
              <a:rPr lang="fr-FR" sz="2000" dirty="0">
                <a:latin typeface="Arial Narrow" panose="020B0606020202030204" pitchFamily="34" charset="0"/>
                <a:cs typeface="Arial" panose="020B0604020202020204" pitchFamily="34" charset="0"/>
              </a:rPr>
              <a:t>Le montant des redevances au bénéfice de la ville représente :</a:t>
            </a:r>
          </a:p>
          <a:p>
            <a:r>
              <a:rPr lang="fr-FR" sz="2000" dirty="0">
                <a:latin typeface="Arial Narrow" panose="020B0606020202030204" pitchFamily="34" charset="0"/>
                <a:cs typeface="Arial" panose="020B0604020202020204" pitchFamily="34" charset="0"/>
              </a:rPr>
              <a:t> </a:t>
            </a:r>
          </a:p>
          <a:p>
            <a:pPr marL="285750" indent="-285750">
              <a:buFont typeface="Arial" panose="020B0604020202020204" pitchFamily="34" charset="0"/>
              <a:buChar char="•"/>
            </a:pPr>
            <a:r>
              <a:rPr lang="fr-FR" sz="2000" dirty="0">
                <a:latin typeface="Arial Narrow" panose="020B0606020202030204" pitchFamily="34" charset="0"/>
                <a:cs typeface="Arial" panose="020B0604020202020204" pitchFamily="34" charset="0"/>
              </a:rPr>
              <a:t>2021 :    833,33 € </a:t>
            </a:r>
          </a:p>
          <a:p>
            <a:pPr marL="285750" indent="-285750">
              <a:buFont typeface="Arial" panose="020B0604020202020204" pitchFamily="34" charset="0"/>
              <a:buChar char="•"/>
            </a:pPr>
            <a:r>
              <a:rPr lang="fr-FR" sz="2000" dirty="0">
                <a:latin typeface="Arial Narrow" panose="020B0606020202030204" pitchFamily="34" charset="0"/>
                <a:cs typeface="Arial" panose="020B0604020202020204" pitchFamily="34" charset="0"/>
              </a:rPr>
              <a:t>2022 : 3 689,16 €  </a:t>
            </a:r>
          </a:p>
          <a:p>
            <a:pPr marL="285750" indent="-285750">
              <a:buFont typeface="Arial" panose="020B0604020202020204" pitchFamily="34" charset="0"/>
              <a:buChar char="•"/>
            </a:pPr>
            <a:r>
              <a:rPr lang="fr-FR" sz="2000" dirty="0">
                <a:latin typeface="Arial Narrow" panose="020B0606020202030204" pitchFamily="34" charset="0"/>
                <a:cs typeface="Arial" panose="020B0604020202020204" pitchFamily="34" charset="0"/>
              </a:rPr>
              <a:t>2023 : 4 431,28€ </a:t>
            </a:r>
          </a:p>
          <a:p>
            <a:pPr marL="285750" indent="-285750">
              <a:buFont typeface="Arial" panose="020B0604020202020204" pitchFamily="34" charset="0"/>
              <a:buChar char="•"/>
            </a:pPr>
            <a:r>
              <a:rPr lang="fr-FR" sz="2000" dirty="0">
                <a:latin typeface="Arial Narrow" panose="020B0606020202030204" pitchFamily="34" charset="0"/>
                <a:cs typeface="Arial" panose="020B0604020202020204" pitchFamily="34" charset="0"/>
              </a:rPr>
              <a:t>2024 : 6 114,41€</a:t>
            </a:r>
          </a:p>
        </p:txBody>
      </p:sp>
      <p:sp>
        <p:nvSpPr>
          <p:cNvPr id="5" name="Ellipse 4">
            <a:extLst>
              <a:ext uri="{FF2B5EF4-FFF2-40B4-BE49-F238E27FC236}">
                <a16:creationId xmlns:a16="http://schemas.microsoft.com/office/drawing/2014/main" id="{ACC9D80B-70AE-5316-853F-CB9BD985BCCD}"/>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2366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8A878-6D9A-ACA7-2A90-688C6D5EF91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480C1A7-86E7-5682-849D-B6BF10141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C18DD221-12FF-2F70-15EA-D1D5C97FFA82}"/>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813186FA-F38C-4B65-EE49-C290800A97AD}"/>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E7886E72-1587-8405-F76C-30E6B1E15144}"/>
              </a:ext>
            </a:extLst>
          </p:cNvPr>
          <p:cNvSpPr txBox="1"/>
          <p:nvPr/>
        </p:nvSpPr>
        <p:spPr>
          <a:xfrm>
            <a:off x="-540568" y="1258828"/>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commerce de proximité</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83892521-724F-4771-576A-CC0E96662A5F}"/>
              </a:ext>
            </a:extLst>
          </p:cNvPr>
          <p:cNvSpPr txBox="1"/>
          <p:nvPr/>
        </p:nvSpPr>
        <p:spPr>
          <a:xfrm>
            <a:off x="187671" y="1628800"/>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plan commerce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289146D4-D7BE-844C-9658-49AAA593CF50}"/>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91418B97-56E7-6EFD-011C-29BC5CC56632}"/>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FAF80E73-0953-F256-A3B7-1A4C1B9B021B}"/>
              </a:ext>
            </a:extLst>
          </p:cNvPr>
          <p:cNvSpPr txBox="1"/>
          <p:nvPr/>
        </p:nvSpPr>
        <p:spPr>
          <a:xfrm>
            <a:off x="200928" y="2070780"/>
            <a:ext cx="8795150" cy="4127284"/>
          </a:xfrm>
          <a:prstGeom prst="rect">
            <a:avLst/>
          </a:prstGeom>
          <a:noFill/>
        </p:spPr>
        <p:txBody>
          <a:bodyPr wrap="square" rtlCol="0">
            <a:spAutoFit/>
          </a:bodyPr>
          <a:lstStyle/>
          <a:p>
            <a:pPr algn="just"/>
            <a:r>
              <a:rPr lang="fr-FR" dirty="0">
                <a:latin typeface="Arial Narrow" panose="020B0606020202030204" pitchFamily="34" charset="0"/>
                <a:cs typeface="Arial" panose="020B0604020202020204" pitchFamily="34" charset="0"/>
              </a:rPr>
              <a:t>Depuis 2020, la ville a versé 318 330 € d’aides directes aux commerçants.</a:t>
            </a:r>
          </a:p>
          <a:p>
            <a:pPr algn="just"/>
            <a:r>
              <a:rPr lang="fr-FR" dirty="0">
                <a:latin typeface="Arial Narrow" panose="020B0606020202030204" pitchFamily="34" charset="0"/>
                <a:cs typeface="Arial" panose="020B0604020202020204" pitchFamily="34" charset="0"/>
              </a:rPr>
              <a:t> </a:t>
            </a:r>
          </a:p>
          <a:p>
            <a:pPr algn="just"/>
            <a:r>
              <a:rPr lang="fr-FR" dirty="0">
                <a:latin typeface="Arial Narrow" panose="020B0606020202030204" pitchFamily="34" charset="0"/>
                <a:cs typeface="Arial" panose="020B0604020202020204" pitchFamily="34" charset="0"/>
              </a:rPr>
              <a:t>En 2024, 15 entreprises ont été soutenues, le Conseil municipal ayant voté 52 770 € pour :</a:t>
            </a:r>
          </a:p>
          <a:p>
            <a:pPr marL="285750" lvl="0" indent="-285750" algn="just">
              <a:buFont typeface="Arial" panose="020B0604020202020204" pitchFamily="34" charset="0"/>
              <a:buChar char="•"/>
            </a:pPr>
            <a:r>
              <a:rPr lang="fr-FR" dirty="0">
                <a:latin typeface="Arial Narrow" panose="020B0606020202030204" pitchFamily="34" charset="0"/>
                <a:cs typeface="Arial" panose="020B0604020202020204" pitchFamily="34" charset="0"/>
              </a:rPr>
              <a:t>4 aides à la reprise</a:t>
            </a:r>
          </a:p>
          <a:p>
            <a:pPr marL="285750" lvl="0" indent="-285750" algn="just">
              <a:buFont typeface="Arial" panose="020B0604020202020204" pitchFamily="34" charset="0"/>
              <a:buChar char="•"/>
            </a:pPr>
            <a:r>
              <a:rPr lang="fr-FR" dirty="0">
                <a:latin typeface="Arial Narrow" panose="020B0606020202030204" pitchFamily="34" charset="0"/>
                <a:cs typeface="Arial" panose="020B0604020202020204" pitchFamily="34" charset="0"/>
              </a:rPr>
              <a:t>1 aide au loyer</a:t>
            </a:r>
          </a:p>
          <a:p>
            <a:pPr marL="285750" lvl="0" indent="-285750" algn="just">
              <a:buFont typeface="Arial" panose="020B0604020202020204" pitchFamily="34" charset="0"/>
              <a:buChar char="•"/>
            </a:pPr>
            <a:r>
              <a:rPr lang="fr-FR" dirty="0">
                <a:latin typeface="Arial Narrow" panose="020B0606020202030204" pitchFamily="34" charset="0"/>
                <a:cs typeface="Arial" panose="020B0604020202020204" pitchFamily="34" charset="0"/>
              </a:rPr>
              <a:t>9 aides aux travaux (propriétaires et commerçants)</a:t>
            </a:r>
          </a:p>
          <a:p>
            <a:pPr marL="285750" indent="-285750" algn="just">
              <a:buFont typeface="Arial" panose="020B0604020202020204" pitchFamily="34" charset="0"/>
              <a:buChar char="•"/>
            </a:pPr>
            <a:r>
              <a:rPr lang="fr-FR" dirty="0">
                <a:latin typeface="Arial Narrow" panose="020B0606020202030204" pitchFamily="34" charset="0"/>
                <a:cs typeface="Arial" panose="020B0604020202020204" pitchFamily="34" charset="0"/>
              </a:rPr>
              <a:t>1 aide à la diversification </a:t>
            </a:r>
          </a:p>
          <a:p>
            <a:pPr marL="285750" indent="-285750" algn="just">
              <a:buFont typeface="Arial" panose="020B0604020202020204" pitchFamily="34" charset="0"/>
              <a:buChar char="•"/>
            </a:pPr>
            <a:endPar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a:p>
            <a:pPr algn="just"/>
            <a:r>
              <a:rPr lang="fr-FR" dirty="0">
                <a:latin typeface="Arial Narrow" panose="020B0606020202030204" pitchFamily="34" charset="0"/>
                <a:cs typeface="Arial" panose="020B0604020202020204" pitchFamily="34" charset="0"/>
              </a:rPr>
              <a:t>En 2024, 15 commerces ont été ouverts ou repris et 2 autres locaux ont repris vie en ce début d’année 2025. </a:t>
            </a:r>
          </a:p>
          <a:p>
            <a:pPr algn="just"/>
            <a:r>
              <a:rPr lang="fr-FR" dirty="0">
                <a:latin typeface="Arial Narrow" panose="020B0606020202030204" pitchFamily="34" charset="0"/>
                <a:cs typeface="Arial" panose="020B0604020202020204" pitchFamily="34" charset="0"/>
              </a:rPr>
              <a:t> </a:t>
            </a:r>
          </a:p>
          <a:p>
            <a:pPr marL="285750" indent="-285750" algn="just">
              <a:buFont typeface="Arial" panose="020B0604020202020204" pitchFamily="34" charset="0"/>
              <a:buChar char="•"/>
            </a:pPr>
            <a:r>
              <a:rPr lang="fr-FR" dirty="0">
                <a:latin typeface="Arial Narrow" panose="020B0606020202030204" pitchFamily="34" charset="0"/>
                <a:cs typeface="Arial" panose="020B0604020202020204" pitchFamily="34" charset="0"/>
              </a:rPr>
              <a:t>Travail important auprès des propriétaires de locaux commerciaux vacants </a:t>
            </a:r>
          </a:p>
          <a:p>
            <a:pPr marL="285750" indent="-285750" algn="just">
              <a:buFont typeface="Arial" panose="020B0604020202020204" pitchFamily="34" charset="0"/>
              <a:buChar char="•"/>
            </a:pP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L’enveloppe budgétaire du plan commerce sera proposée à hauteur de 40 000 €.</a:t>
            </a:r>
            <a:endParaRPr lang="fr-FR" sz="18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algn="just"/>
            <a:endPar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17416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5EB47-6973-118D-40C1-305AA5E14DE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61DE014-5BB5-DBB5-03A7-8C4AA62EA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33C2A983-9754-88C6-4B27-0482631EA94F}"/>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55DAEBD6-C7D3-FB09-7189-0719F33E5F16}"/>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B9D52207-9C84-A6BE-3025-ED6AFBA4B627}"/>
              </a:ext>
            </a:extLst>
          </p:cNvPr>
          <p:cNvSpPr txBox="1"/>
          <p:nvPr/>
        </p:nvSpPr>
        <p:spPr>
          <a:xfrm>
            <a:off x="-540568" y="1186820"/>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commerce de proximité</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CF001D9F-5A21-F7ED-F75F-C62A009C37DA}"/>
              </a:ext>
            </a:extLst>
          </p:cNvPr>
          <p:cNvSpPr txBox="1"/>
          <p:nvPr/>
        </p:nvSpPr>
        <p:spPr>
          <a:xfrm>
            <a:off x="179512" y="1556792"/>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La boutique Ephémère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42E2828D-A97D-8E06-8CFD-1B2231EFBDA1}"/>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366084A5-CDD5-ED7C-4005-45B4DB28DBDF}"/>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C349B2D9-9F52-A753-5982-05933FC6F6E7}"/>
              </a:ext>
            </a:extLst>
          </p:cNvPr>
          <p:cNvSpPr txBox="1"/>
          <p:nvPr/>
        </p:nvSpPr>
        <p:spPr>
          <a:xfrm>
            <a:off x="179512" y="1988840"/>
            <a:ext cx="8795150" cy="3490186"/>
          </a:xfrm>
          <a:prstGeom prst="rect">
            <a:avLst/>
          </a:prstGeom>
          <a:noFill/>
        </p:spPr>
        <p:txBody>
          <a:bodyPr wrap="square" rtlCol="0">
            <a:spAutoFit/>
          </a:bodyPr>
          <a:lstStyle/>
          <a:p>
            <a:pPr algn="just"/>
            <a:r>
              <a:rPr lang="fr-FR" dirty="0">
                <a:latin typeface="Arial Narrow" panose="020B0606020202030204" pitchFamily="34" charset="0"/>
                <a:cs typeface="Arial" panose="020B0604020202020204" pitchFamily="34" charset="0"/>
              </a:rPr>
              <a:t>Vif succès pour la boutique rue Victor Genoux :</a:t>
            </a:r>
          </a:p>
          <a:p>
            <a:pPr marL="1428750" lvl="2"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26 professionnels,</a:t>
            </a:r>
          </a:p>
          <a:p>
            <a:pPr marL="1428750" lvl="2" indent="-285750" algn="just">
              <a:lnSpc>
                <a:spcPct val="115000"/>
              </a:lnSpc>
              <a:spcAft>
                <a:spcPts val="900"/>
              </a:spcAft>
              <a:buFont typeface="Arial" panose="020B0604020202020204" pitchFamily="34" charset="0"/>
              <a:buChar char="•"/>
            </a:pP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1 seule semaine de « non-occupation » en 2 ans</a:t>
            </a:r>
          </a:p>
          <a:p>
            <a:pPr marL="1428750" lvl="2"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Pas d’impact sur le budget communal</a:t>
            </a:r>
          </a:p>
          <a:p>
            <a:pPr marL="1428750" lvl="2"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Reprise de la boutique par l’un des commerçants</a:t>
            </a:r>
          </a:p>
          <a:p>
            <a:pPr algn="just"/>
            <a:endParaRPr lang="fr-FR" dirty="0">
              <a:latin typeface="Arial Narrow" panose="020B0606020202030204" pitchFamily="34" charset="0"/>
              <a:cs typeface="Arial" panose="020B0604020202020204" pitchFamily="34" charset="0"/>
            </a:endParaRPr>
          </a:p>
          <a:p>
            <a:pPr algn="just"/>
            <a:r>
              <a:rPr lang="fr-FR" dirty="0">
                <a:latin typeface="Arial Narrow" panose="020B0606020202030204" pitchFamily="34" charset="0"/>
                <a:cs typeface="Arial" panose="020B0604020202020204" pitchFamily="34" charset="0"/>
              </a:rPr>
              <a:t>Une seconde boutique éphémère a été créée au cours de l’année 2024 au 8 rue Jules Jeanneney dans l’emblématique « Boucherie DESTAING ». Louée de juin à fin octobre 2024, elle a permis à deux commerçantes d’anticiper leur arrivée à Luxeuil-les-Bains dans une autre boutique de la rue Jeanneney, le temps des travaux. </a:t>
            </a:r>
          </a:p>
        </p:txBody>
      </p:sp>
    </p:spTree>
    <p:extLst>
      <p:ext uri="{BB962C8B-B14F-4D97-AF65-F5344CB8AC3E}">
        <p14:creationId xmlns:p14="http://schemas.microsoft.com/office/powerpoint/2010/main" val="3883453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8284F-2BCC-2518-DEE5-DED4B20D603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7927B79-51B4-9FAC-FEB4-5ACA9BBBB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3" y="-18295"/>
            <a:ext cx="9144000" cy="6860902"/>
          </a:xfrm>
          <a:prstGeom prst="rect">
            <a:avLst/>
          </a:prstGeom>
        </p:spPr>
      </p:pic>
      <p:sp>
        <p:nvSpPr>
          <p:cNvPr id="7" name="ZoneTexte 6">
            <a:extLst>
              <a:ext uri="{FF2B5EF4-FFF2-40B4-BE49-F238E27FC236}">
                <a16:creationId xmlns:a16="http://schemas.microsoft.com/office/drawing/2014/main" id="{C6950F18-83AE-52AF-1225-C41CA69E8659}"/>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34CD1322-0A11-6A88-B512-18BD1B72592A}"/>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F78CCAC5-C5C6-DECC-4C22-D0248673C887}"/>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commerce de proximité</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EA1343B1-E19F-E280-A8F7-43EAFFE42FC9}"/>
              </a:ext>
            </a:extLst>
          </p:cNvPr>
          <p:cNvSpPr txBox="1"/>
          <p:nvPr/>
        </p:nvSpPr>
        <p:spPr>
          <a:xfrm>
            <a:off x="179783" y="1748695"/>
            <a:ext cx="7200800" cy="782995"/>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L’association des commerçants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8614CEB3-1675-E003-E156-927D3D80D3ED}"/>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7953CE20-D7BF-F6FC-9E13-4B46F598C209}"/>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3C1D0148-8094-B219-2AFE-9F209FAEF32E}"/>
              </a:ext>
            </a:extLst>
          </p:cNvPr>
          <p:cNvSpPr txBox="1"/>
          <p:nvPr/>
        </p:nvSpPr>
        <p:spPr>
          <a:xfrm>
            <a:off x="251520" y="2261290"/>
            <a:ext cx="8568952" cy="1477328"/>
          </a:xfrm>
          <a:prstGeom prst="rect">
            <a:avLst/>
          </a:prstGeom>
          <a:noFill/>
        </p:spPr>
        <p:txBody>
          <a:bodyPr wrap="square" rtlCol="0">
            <a:spAutoFit/>
          </a:bodyPr>
          <a:lstStyle/>
          <a:p>
            <a:pPr algn="just"/>
            <a:r>
              <a:rPr lang="fr-FR" dirty="0">
                <a:latin typeface="Arial Narrow" panose="020B0606020202030204" pitchFamily="34" charset="0"/>
                <a:cs typeface="Arial" panose="020B0604020202020204" pitchFamily="34" charset="0"/>
              </a:rPr>
              <a:t>La municipalité a toujours été présente auprès de l’association des commerçants. En 2024, L’union des acteurs économiques a interrompu son fonctionnement. La ville travaille activement avec les commerçants volontaires pour réenclencher une dynamique collective et continue de soutenir l’ensemble des actions portées par les commerçants comme la Foire aux Fleurs ou de la Braderie des commerçants qui ont été un succès en 2024. </a:t>
            </a:r>
          </a:p>
        </p:txBody>
      </p:sp>
      <p:sp>
        <p:nvSpPr>
          <p:cNvPr id="5" name="Rectangle 4"/>
          <p:cNvSpPr/>
          <p:nvPr/>
        </p:nvSpPr>
        <p:spPr>
          <a:xfrm>
            <a:off x="251520" y="4151718"/>
            <a:ext cx="7704856" cy="441980"/>
          </a:xfrm>
          <a:prstGeom prst="rect">
            <a:avLst/>
          </a:prstGeom>
        </p:spPr>
        <p:txBody>
          <a:bodyPr wrap="square">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marchés hebdomadaires</a:t>
            </a:r>
            <a:endParaRPr lang="fr-FR" sz="2200" b="1" dirty="0">
              <a:solidFill>
                <a:srgbClr val="00000A"/>
              </a:solidFill>
              <a:latin typeface="Tw Cen MT" panose="020B0602020104020603" pitchFamily="34" charset="0"/>
              <a:ea typeface="Tw Cen MT" panose="020B0602020104020603"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3C1D0148-8094-B219-2AFE-9F209FAEF32E}"/>
              </a:ext>
            </a:extLst>
          </p:cNvPr>
          <p:cNvSpPr txBox="1"/>
          <p:nvPr/>
        </p:nvSpPr>
        <p:spPr>
          <a:xfrm>
            <a:off x="271841" y="4657314"/>
            <a:ext cx="8568952" cy="923330"/>
          </a:xfrm>
          <a:prstGeom prst="rect">
            <a:avLst/>
          </a:prstGeom>
          <a:noFill/>
        </p:spPr>
        <p:txBody>
          <a:bodyPr wrap="square" rtlCol="0">
            <a:spAutoFit/>
          </a:bodyPr>
          <a:lstStyle/>
          <a:p>
            <a:r>
              <a:rPr lang="fr-FR" dirty="0">
                <a:latin typeface="Arial Narrow" panose="020B0606020202030204" pitchFamily="34" charset="0"/>
                <a:cs typeface="Arial" panose="020B0604020202020204" pitchFamily="34" charset="0"/>
              </a:rPr>
              <a:t>En 2024, le marché hebdomadaire du samedi s’est largement étoffé avec une quarantaine de commerçants présents sur l’année dont 29 abonnés permanents. Au regard des demandes, la municipalité étudie actuellement l’extension du périmètre sur la place de la République. </a:t>
            </a:r>
          </a:p>
        </p:txBody>
      </p:sp>
    </p:spTree>
    <p:extLst>
      <p:ext uri="{BB962C8B-B14F-4D97-AF65-F5344CB8AC3E}">
        <p14:creationId xmlns:p14="http://schemas.microsoft.com/office/powerpoint/2010/main" val="179620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3B2A-7C62-360B-29B0-CBF39EF55B3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3A39841-1805-4256-651B-C30E67BF9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AE529503-8BD1-F89C-FE47-17E92BF6B593}"/>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841FDC1E-782E-A779-2C17-DF46C696BE64}"/>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5. </a:t>
            </a:r>
            <a:r>
              <a:rPr lang="fr-FR" sz="2500" b="1" dirty="0">
                <a:solidFill>
                  <a:schemeClr val="accent1"/>
                </a:solidFill>
                <a:latin typeface="Arial Narrow" panose="020B0606020202030204" pitchFamily="34" charset="0"/>
                <a:cs typeface="Times New Roman" panose="02020603050405020304" pitchFamily="18" charset="0"/>
              </a:rPr>
              <a:t>Maintenir notre soutien en direction des forces vives du territoire </a:t>
            </a:r>
          </a:p>
        </p:txBody>
      </p:sp>
      <p:sp>
        <p:nvSpPr>
          <p:cNvPr id="3" name="ZoneTexte 2">
            <a:extLst>
              <a:ext uri="{FF2B5EF4-FFF2-40B4-BE49-F238E27FC236}">
                <a16:creationId xmlns:a16="http://schemas.microsoft.com/office/drawing/2014/main" id="{3C291970-E1FC-1659-17AB-7B74BC1662A5}"/>
              </a:ext>
            </a:extLst>
          </p:cNvPr>
          <p:cNvSpPr txBox="1"/>
          <p:nvPr/>
        </p:nvSpPr>
        <p:spPr>
          <a:xfrm>
            <a:off x="-504150" y="1114121"/>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porteurs de projets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10370841-18D9-51FB-7712-63C76CB4DC72}"/>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A4BA9DF5-E62E-D33C-81BF-9FC5F93CCBEC}"/>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0295066B-10D9-FEC4-4981-BC0BD3A9C0A1}"/>
              </a:ext>
            </a:extLst>
          </p:cNvPr>
          <p:cNvSpPr txBox="1"/>
          <p:nvPr/>
        </p:nvSpPr>
        <p:spPr>
          <a:xfrm>
            <a:off x="179512" y="1556101"/>
            <a:ext cx="8795150" cy="4562788"/>
          </a:xfrm>
          <a:prstGeom prst="rect">
            <a:avLst/>
          </a:prstGeom>
          <a:noFill/>
        </p:spPr>
        <p:txBody>
          <a:bodyPr wrap="square" rtlCol="0">
            <a:spAutoFit/>
          </a:bodyPr>
          <a:lstStyle/>
          <a:p>
            <a:pPr marL="228600" algn="just">
              <a:spcAft>
                <a:spcPts val="900"/>
              </a:spcAft>
            </a:pPr>
            <a:r>
              <a:rPr lang="fr-FR" sz="19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Grâce aux efforts réalisés ces dernières années en matière de revitalisation de la commune, les investisseurs ont repris confiance et sont au rendez-vous dans la cité thermale :</a:t>
            </a:r>
          </a:p>
          <a:p>
            <a:pPr marL="285750" lvl="0" indent="-285750" algn="just">
              <a:buFont typeface="Arial" panose="020B0604020202020204" pitchFamily="34" charset="0"/>
              <a:buChar char="•"/>
            </a:pPr>
            <a:r>
              <a:rPr lang="fr-FR" sz="1900" dirty="0">
                <a:latin typeface="Arial Narrow" panose="020B0606020202030204" pitchFamily="34" charset="0"/>
                <a:cs typeface="Arial" panose="020B0604020202020204" pitchFamily="34" charset="0"/>
              </a:rPr>
              <a:t>L’hôtel Breton-</a:t>
            </a:r>
            <a:r>
              <a:rPr lang="fr-FR" sz="1900" dirty="0" err="1">
                <a:latin typeface="Arial Narrow" panose="020B0606020202030204" pitchFamily="34" charset="0"/>
                <a:cs typeface="Arial" panose="020B0604020202020204" pitchFamily="34" charset="0"/>
              </a:rPr>
              <a:t>d’Amblans</a:t>
            </a:r>
            <a:r>
              <a:rPr lang="fr-FR" sz="1900" dirty="0">
                <a:latin typeface="Arial Narrow" panose="020B0606020202030204" pitchFamily="34" charset="0"/>
                <a:cs typeface="Arial" panose="020B0604020202020204" pitchFamily="34" charset="0"/>
              </a:rPr>
              <a:t>, dont la ville avait fait l’acquisition afin de permettre la concrétisation d’un projet privé, fait l’objet des dernières études devant confirmer la transformation de cette bâtisse historique en bâtiment de service.</a:t>
            </a:r>
          </a:p>
          <a:p>
            <a:pPr marL="285750" lvl="0" indent="-285750" algn="just">
              <a:buFont typeface="Arial" panose="020B0604020202020204" pitchFamily="34" charset="0"/>
              <a:buChar char="•"/>
            </a:pPr>
            <a:endParaRPr lang="fr-FR" sz="1900" dirty="0">
              <a:latin typeface="Arial Narrow" panose="020B0606020202030204" pitchFamily="34" charset="0"/>
              <a:cs typeface="Arial" panose="020B0604020202020204" pitchFamily="34" charset="0"/>
            </a:endParaRPr>
          </a:p>
          <a:p>
            <a:pPr marL="285750" lvl="0" indent="-285750" algn="just">
              <a:buFont typeface="Arial" panose="020B0604020202020204" pitchFamily="34" charset="0"/>
              <a:buChar char="•"/>
            </a:pPr>
            <a:r>
              <a:rPr lang="fr-FR" sz="1900" dirty="0">
                <a:latin typeface="Arial Narrow" panose="020B0606020202030204" pitchFamily="34" charset="0"/>
                <a:cs typeface="Arial" panose="020B0604020202020204" pitchFamily="34" charset="0"/>
              </a:rPr>
              <a:t>Projet d’extension, de montée en gamme et de diversification dans le domaine du bien-être de deux hôtels de la ville  </a:t>
            </a:r>
          </a:p>
          <a:p>
            <a:pPr marL="285750" lvl="0" indent="-285750" algn="just">
              <a:buFont typeface="Arial" panose="020B0604020202020204" pitchFamily="34" charset="0"/>
              <a:buChar char="•"/>
            </a:pPr>
            <a:endParaRPr lang="fr-FR" sz="1900" dirty="0">
              <a:latin typeface="Arial Narrow" panose="020B0606020202030204" pitchFamily="34" charset="0"/>
              <a:cs typeface="Arial" panose="020B0604020202020204" pitchFamily="34" charset="0"/>
            </a:endParaRPr>
          </a:p>
          <a:p>
            <a:pPr marL="285750" lvl="0" indent="-285750" algn="just">
              <a:buFont typeface="Arial" panose="020B0604020202020204" pitchFamily="34" charset="0"/>
              <a:buChar char="•"/>
            </a:pPr>
            <a:r>
              <a:rPr lang="fr-FR" sz="1900" dirty="0">
                <a:latin typeface="Arial Narrow" panose="020B0606020202030204" pitchFamily="34" charset="0"/>
                <a:cs typeface="Arial" panose="020B0604020202020204" pitchFamily="34" charset="0"/>
              </a:rPr>
              <a:t>Démarrage des travaux à l’Abbaye Saint Colomban afin d’y installer un complexe permettant d’accueillir des séminaires d’entreprises, diversifiant ainsi l’offre à destination des groupes</a:t>
            </a:r>
          </a:p>
          <a:p>
            <a:pPr lvl="0" algn="just"/>
            <a:endParaRPr lang="fr-FR" sz="1900" dirty="0">
              <a:latin typeface="Arial Narrow" panose="020B0606020202030204" pitchFamily="34" charset="0"/>
              <a:cs typeface="Arial" panose="020B0604020202020204" pitchFamily="34" charset="0"/>
            </a:endParaRPr>
          </a:p>
          <a:p>
            <a:pPr marL="285750" lvl="0" indent="-285750" algn="just">
              <a:buFont typeface="Arial" panose="020B0604020202020204" pitchFamily="34" charset="0"/>
              <a:buChar char="•"/>
            </a:pPr>
            <a:r>
              <a:rPr lang="fr-FR" sz="1900" dirty="0">
                <a:latin typeface="Arial Narrow" panose="020B0606020202030204" pitchFamily="34" charset="0"/>
                <a:cs typeface="Arial" panose="020B0604020202020204" pitchFamily="34" charset="0"/>
              </a:rPr>
              <a:t>Changement de propriétaire pour une bâtisse emblématique de notre cité thermale, la Villa du Chatigny qui complètera d’ici 2 ans l’offre muséale et touristique de notre destination.</a:t>
            </a:r>
          </a:p>
          <a:p>
            <a:pPr lvl="0" algn="just"/>
            <a:endParaRPr lang="fr-FR" sz="1700" dirty="0">
              <a:effectLst/>
              <a:latin typeface="Arial Narrow" panose="020B0606020202030204" pitchFamily="34" charset="0"/>
              <a:cs typeface="Arial" panose="020B0604020202020204" pitchFamily="34" charset="0"/>
            </a:endParaRPr>
          </a:p>
        </p:txBody>
      </p:sp>
      <p:sp>
        <p:nvSpPr>
          <p:cNvPr id="5" name="Ellipse 4">
            <a:extLst>
              <a:ext uri="{FF2B5EF4-FFF2-40B4-BE49-F238E27FC236}">
                <a16:creationId xmlns:a16="http://schemas.microsoft.com/office/drawing/2014/main" id="{C92854BB-CC79-6B90-4224-B854C6E22710}"/>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2022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F1F8A-39F7-B7D8-0849-A88A5E85E70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3CD0361-F15B-D45E-8277-1265923FF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8F34011C-5A3B-EABC-9D11-AA522383D88E}"/>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99C147D8-09FF-7779-D3D0-7743D4245A52}"/>
              </a:ext>
            </a:extLst>
          </p:cNvPr>
          <p:cNvSpPr txBox="1"/>
          <p:nvPr/>
        </p:nvSpPr>
        <p:spPr>
          <a:xfrm>
            <a:off x="-509237" y="844762"/>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6</a:t>
            </a:r>
            <a:r>
              <a:rPr lang="fr-FR" sz="2500" b="1" dirty="0">
                <a:solidFill>
                  <a:schemeClr val="accent1"/>
                </a:solidFill>
                <a:latin typeface="Arial Narrow" panose="020B0606020202030204" pitchFamily="34" charset="0"/>
                <a:cs typeface="Times New Roman" panose="02020603050405020304" pitchFamily="18" charset="0"/>
              </a:rPr>
              <a:t>. Entretenir et rationaliser le patrimoine communal</a:t>
            </a: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7A9FCB5C-A115-9E50-42F9-1C28BC4070DD}"/>
              </a:ext>
            </a:extLst>
          </p:cNvPr>
          <p:cNvSpPr txBox="1"/>
          <p:nvPr/>
        </p:nvSpPr>
        <p:spPr>
          <a:xfrm>
            <a:off x="-334812" y="1587640"/>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programme de voirie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B8A5AA54-49DD-C0B5-78ED-3E05594BB917}"/>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01BFDDD6-7738-5CBC-028A-AC0968ECBEF0}"/>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71E3AEDE-970D-5D4F-851A-B9907B832822}"/>
              </a:ext>
            </a:extLst>
          </p:cNvPr>
          <p:cNvSpPr txBox="1"/>
          <p:nvPr/>
        </p:nvSpPr>
        <p:spPr>
          <a:xfrm>
            <a:off x="539552" y="2025421"/>
            <a:ext cx="8280921" cy="3263970"/>
          </a:xfrm>
          <a:prstGeom prst="rect">
            <a:avLst/>
          </a:prstGeom>
          <a:noFill/>
        </p:spPr>
        <p:txBody>
          <a:bodyPr wrap="square" rtlCol="0">
            <a:spAutoFit/>
          </a:bodyPr>
          <a:lstStyle/>
          <a:p>
            <a:pPr lvl="0" algn="just">
              <a:lnSpc>
                <a:spcPct val="115000"/>
              </a:lnSpc>
            </a:pPr>
            <a:r>
              <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rPr>
              <a:t>En 2024 : </a:t>
            </a:r>
          </a:p>
          <a:p>
            <a:pPr marL="285750" lvl="0" indent="-285750" algn="just">
              <a:lnSpc>
                <a:spcPct val="115000"/>
              </a:lnSpc>
              <a:buFont typeface="Arial" panose="020B0604020202020204" pitchFamily="34" charset="0"/>
              <a:buChar char="•"/>
            </a:pPr>
            <a:r>
              <a:rPr lang="fr-FR" dirty="0">
                <a:latin typeface="Arial Narrow" panose="020B0606020202030204" pitchFamily="34" charset="0"/>
                <a:cs typeface="Arial" panose="020B0604020202020204" pitchFamily="34" charset="0"/>
              </a:rPr>
              <a:t>plus de 450 000€ qui ont été consacrés à l’entretien ou la requalification des rues, routes et/ou trottoirs. </a:t>
            </a:r>
          </a:p>
          <a:p>
            <a:pPr marL="285750" indent="-285750" algn="just">
              <a:buFont typeface="Arial" panose="020B0604020202020204" pitchFamily="34" charset="0"/>
              <a:buChar char="•"/>
            </a:pPr>
            <a:r>
              <a:rPr lang="fr-FR" dirty="0">
                <a:latin typeface="Arial Narrow" panose="020B0606020202030204" pitchFamily="34" charset="0"/>
                <a:cs typeface="Arial" panose="020B0604020202020204" pitchFamily="34" charset="0"/>
              </a:rPr>
              <a:t>recrutement d’un maître d’œuvre pour étudier et suivre certains chantiers à venir en fonction de leur niveau de technicité. </a:t>
            </a:r>
          </a:p>
          <a:p>
            <a:pPr algn="just"/>
            <a:endParaRPr lang="fr-FR" dirty="0">
              <a:latin typeface="Arial Narrow" panose="020B0606020202030204" pitchFamily="34" charset="0"/>
              <a:cs typeface="Arial" panose="020B0604020202020204" pitchFamily="34" charset="0"/>
            </a:endParaRPr>
          </a:p>
          <a:p>
            <a:pPr algn="just"/>
            <a:r>
              <a:rPr lang="fr-FR" dirty="0">
                <a:latin typeface="Arial Narrow" panose="020B0606020202030204" pitchFamily="34" charset="0"/>
                <a:cs typeface="Arial" panose="020B0604020202020204" pitchFamily="34" charset="0"/>
              </a:rPr>
              <a:t>Les études en cours portent notamment sur la rue Jean Moulin, la rue du </a:t>
            </a:r>
            <a:r>
              <a:rPr lang="fr-FR" dirty="0" err="1">
                <a:latin typeface="Arial Narrow" panose="020B0606020202030204" pitchFamily="34" charset="0"/>
                <a:cs typeface="Arial" panose="020B0604020202020204" pitchFamily="34" charset="0"/>
              </a:rPr>
              <a:t>Morbief</a:t>
            </a:r>
            <a:r>
              <a:rPr lang="fr-FR" dirty="0">
                <a:latin typeface="Arial Narrow" panose="020B0606020202030204" pitchFamily="34" charset="0"/>
                <a:cs typeface="Arial" panose="020B0604020202020204" pitchFamily="34" charset="0"/>
              </a:rPr>
              <a:t> et le carrefour Anatole France / Avenue de Lattre de Tassigny. </a:t>
            </a:r>
          </a:p>
          <a:p>
            <a:pPr algn="just"/>
            <a:endParaRPr lang="fr-FR" dirty="0">
              <a:latin typeface="Arial Narrow" panose="020B0606020202030204" pitchFamily="34" charset="0"/>
              <a:cs typeface="Arial" panose="020B0604020202020204" pitchFamily="34" charset="0"/>
            </a:endParaRPr>
          </a:p>
          <a:p>
            <a:pPr algn="just"/>
            <a:r>
              <a:rPr lang="fr-FR" dirty="0">
                <a:latin typeface="Arial Narrow" panose="020B0606020202030204" pitchFamily="34" charset="0"/>
                <a:cs typeface="Arial" panose="020B0604020202020204" pitchFamily="34" charset="0"/>
              </a:rPr>
              <a:t>Ces travaux seront financés par le budget voirie. Ainsi, il sera proposé de maintenir un niveau d’investissement équivalent à 2024 pour l’année 2025.</a:t>
            </a:r>
            <a:endParaRPr lang="fr-FR" dirty="0">
              <a:solidFill>
                <a:srgbClr val="00000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31654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37BC-61DA-3650-8783-F5F34C03606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10A66E9-16E8-AC93-4142-0170E246A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3B79654C-A8B0-2C25-6F3C-54F259AE2F01}"/>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4935C02C-FC8C-9ABA-DE0C-349FC0BD2CA9}"/>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6</a:t>
            </a:r>
            <a:r>
              <a:rPr lang="fr-FR" sz="2500" b="1" dirty="0">
                <a:solidFill>
                  <a:schemeClr val="accent1"/>
                </a:solidFill>
                <a:latin typeface="Arial Narrow" panose="020B0606020202030204" pitchFamily="34" charset="0"/>
                <a:cs typeface="Times New Roman" panose="02020603050405020304" pitchFamily="18" charset="0"/>
              </a:rPr>
              <a:t>. Entretenir et rationaliser le patrimoine communal</a:t>
            </a: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B27F0B21-54A6-DB84-ECE8-8CC91F73DD9B}"/>
              </a:ext>
            </a:extLst>
          </p:cNvPr>
          <p:cNvSpPr txBox="1"/>
          <p:nvPr/>
        </p:nvSpPr>
        <p:spPr>
          <a:xfrm>
            <a:off x="-509237" y="147783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travaux de réseaux</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94E9B11E-B6B2-EF0F-0A7B-52879C3CC535}"/>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C5E15A16-A333-AB0C-6B94-6CBFF8256069}"/>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B6F5BEF7-1EBA-3958-701B-860A80EEA4B3}"/>
              </a:ext>
            </a:extLst>
          </p:cNvPr>
          <p:cNvSpPr txBox="1"/>
          <p:nvPr/>
        </p:nvSpPr>
        <p:spPr>
          <a:xfrm>
            <a:off x="395536" y="2118969"/>
            <a:ext cx="8136904" cy="2520242"/>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endParaRPr lang="fr-FR" sz="1800" dirty="0">
              <a:solidFill>
                <a:srgbClr val="00000A"/>
              </a:solidFill>
              <a:effectLst/>
              <a:latin typeface="Arial Narrow" panose="020B0606020202030204" pitchFamily="34" charset="0"/>
              <a:ea typeface="Tw Cen MT" panose="020B0602020104020603" pitchFamily="34" charset="0"/>
              <a:cs typeface="Arial" panose="020B0604020202020204" pitchFamily="34" charset="0"/>
            </a:endParaRPr>
          </a:p>
          <a:p>
            <a:pPr algn="just"/>
            <a:r>
              <a:rPr lang="fr-FR" dirty="0">
                <a:latin typeface="Arial Narrow" panose="020B0606020202030204" pitchFamily="34" charset="0"/>
                <a:cs typeface="Arial" panose="020B0604020202020204" pitchFamily="34" charset="0"/>
              </a:rPr>
              <a:t>En septembre 2024, les travaux consacrés à la création de l’Unité de traitement d’eau potable ont débuté pour un coût de 2,3 millions d’euros. </a:t>
            </a:r>
          </a:p>
          <a:p>
            <a:pPr algn="just"/>
            <a:endParaRPr lang="fr-FR" dirty="0">
              <a:latin typeface="Arial Narrow" panose="020B0606020202030204" pitchFamily="34" charset="0"/>
              <a:cs typeface="Arial" panose="020B0604020202020204" pitchFamily="34" charset="0"/>
            </a:endParaRPr>
          </a:p>
          <a:p>
            <a:pPr algn="just"/>
            <a:r>
              <a:rPr lang="fr-FR" dirty="0">
                <a:latin typeface="Arial Narrow" panose="020B0606020202030204" pitchFamily="34" charset="0"/>
                <a:cs typeface="Arial" panose="020B0604020202020204" pitchFamily="34" charset="0"/>
              </a:rPr>
              <a:t>Des cofinancements sont attendus auprès de l’état et du département. Toute autre possibilité de financement sera étudiée.</a:t>
            </a:r>
          </a:p>
          <a:p>
            <a:pPr marL="228600" algn="just">
              <a:lnSpc>
                <a:spcPct val="115000"/>
              </a:lnSpc>
              <a:spcAft>
                <a:spcPts val="900"/>
              </a:spcAft>
            </a:pPr>
            <a:endParaRPr lang="fr-FR" sz="1800" dirty="0">
              <a:effectLst/>
              <a:latin typeface="Arial Narrow" panose="020B0606020202030204" pitchFamily="34" charset="0"/>
              <a:ea typeface="Tw Cen MT" panose="020B0602020104020603" pitchFamily="34" charset="0"/>
              <a:cs typeface="Arial" panose="020B0604020202020204" pitchFamily="34" charset="0"/>
            </a:endParaRPr>
          </a:p>
          <a:p>
            <a:pPr marL="228600" algn="just">
              <a:lnSpc>
                <a:spcPct val="115000"/>
              </a:lnSpc>
              <a:spcAft>
                <a:spcPts val="900"/>
              </a:spcAft>
            </a:pPr>
            <a:endParaRPr lang="fr-FR" dirty="0">
              <a:solidFill>
                <a:srgbClr val="00000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2386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41600-1D44-ED82-BDB7-EEA373A98F2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75ADE1B-0C6A-7F94-D57A-BD64F2466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
            <a:ext cx="9144000" cy="6845808"/>
          </a:xfrm>
          <a:prstGeom prst="rect">
            <a:avLst/>
          </a:prstGeom>
        </p:spPr>
      </p:pic>
      <p:sp>
        <p:nvSpPr>
          <p:cNvPr id="10" name="ZoneTexte 9">
            <a:extLst>
              <a:ext uri="{FF2B5EF4-FFF2-40B4-BE49-F238E27FC236}">
                <a16:creationId xmlns:a16="http://schemas.microsoft.com/office/drawing/2014/main" id="{99401C50-976F-FABC-D058-6AFEC927FE78}"/>
              </a:ext>
            </a:extLst>
          </p:cNvPr>
          <p:cNvSpPr txBox="1"/>
          <p:nvPr/>
        </p:nvSpPr>
        <p:spPr>
          <a:xfrm>
            <a:off x="755576" y="2852936"/>
            <a:ext cx="8001056" cy="1323439"/>
          </a:xfrm>
          <a:prstGeom prst="rect">
            <a:avLst/>
          </a:prstGeom>
          <a:noFill/>
        </p:spPr>
        <p:txBody>
          <a:bodyPr wrap="square" rtlCol="0">
            <a:spAutoFit/>
          </a:bodyPr>
          <a:lstStyle/>
          <a:p>
            <a:pPr algn="ctr"/>
            <a:r>
              <a:rPr lang="fr-FR" sz="40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LES FINANCES AU SERVICE DE LA STRATÉGIE DE LA MUNICIPALITÉ </a:t>
            </a:r>
            <a:endParaRPr lang="fr-FR" sz="4000" dirty="0">
              <a:latin typeface="Arial Narrow" pitchFamily="34" charset="0"/>
            </a:endParaRPr>
          </a:p>
        </p:txBody>
      </p:sp>
    </p:spTree>
    <p:extLst>
      <p:ext uri="{BB962C8B-B14F-4D97-AF65-F5344CB8AC3E}">
        <p14:creationId xmlns:p14="http://schemas.microsoft.com/office/powerpoint/2010/main" val="2316777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7043D-41A1-33F4-2470-F9555A83FD3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40310BD-5B68-752D-9E32-101A20DA0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6F08C1EF-6150-4E2C-F5C7-886AC88F37E4}"/>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81685359-647E-4F77-81A1-521A656ECC94}"/>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6</a:t>
            </a:r>
            <a:r>
              <a:rPr lang="fr-FR" sz="2500" b="1" dirty="0">
                <a:solidFill>
                  <a:schemeClr val="accent1"/>
                </a:solidFill>
                <a:latin typeface="Arial Narrow" panose="020B0606020202030204" pitchFamily="34" charset="0"/>
                <a:cs typeface="Times New Roman" panose="02020603050405020304" pitchFamily="18" charset="0"/>
              </a:rPr>
              <a:t>. Entretenir et rationaliser le patrimoine communal</a:t>
            </a: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CDEAA583-70DC-9645-1D3E-E0B7435ABF9F}"/>
              </a:ext>
            </a:extLst>
          </p:cNvPr>
          <p:cNvSpPr txBox="1"/>
          <p:nvPr/>
        </p:nvSpPr>
        <p:spPr>
          <a:xfrm>
            <a:off x="-612576" y="1409384"/>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L’entretien des bâtiments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4B87F26C-41E8-79A8-17D5-A1E1ED4DE0A9}"/>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AEF06870-FC52-A2D7-75A6-9A2387E788D6}"/>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405D682E-999F-04C3-5632-497CDC3DB7F1}"/>
              </a:ext>
            </a:extLst>
          </p:cNvPr>
          <p:cNvSpPr txBox="1"/>
          <p:nvPr/>
        </p:nvSpPr>
        <p:spPr>
          <a:xfrm>
            <a:off x="174425" y="1802393"/>
            <a:ext cx="8795150" cy="4223785"/>
          </a:xfrm>
          <a:prstGeom prst="rect">
            <a:avLst/>
          </a:prstGeom>
          <a:noFill/>
        </p:spPr>
        <p:txBody>
          <a:bodyPr wrap="square" rtlCol="0">
            <a:spAutoFit/>
          </a:bodyPr>
          <a:lstStyle/>
          <a:p>
            <a:pPr marL="514350" indent="-285750" algn="just">
              <a:lnSpc>
                <a:spcPct val="115000"/>
              </a:lnSpc>
              <a:spcAft>
                <a:spcPts val="900"/>
              </a:spcAft>
              <a:buFont typeface="Arial" panose="020B0604020202020204" pitchFamily="34" charset="0"/>
              <a:buChar char="•"/>
            </a:pPr>
            <a:r>
              <a:rPr lang="fr-FR" dirty="0">
                <a:effectLst/>
                <a:latin typeface="Arial Narrow" panose="020B0606020202030204" pitchFamily="34" charset="0"/>
                <a:ea typeface="Tw Cen MT" panose="020B0602020104020603" pitchFamily="34" charset="0"/>
                <a:cs typeface="Arial" panose="020B0604020202020204" pitchFamily="34" charset="0"/>
              </a:rPr>
              <a:t>Volonté de la municipalité d’une programmation fine sur l’entretien de ses bâtiments.</a:t>
            </a:r>
          </a:p>
          <a:p>
            <a:pPr marL="514350"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Arial" panose="020B0604020202020204" pitchFamily="34" charset="0"/>
              </a:rPr>
              <a:t>Enveloppe entretien : 130 000 € sont ainsi fléchés chaque année </a:t>
            </a:r>
            <a:r>
              <a:rPr lang="fr-FR" dirty="0">
                <a:latin typeface="Arial Narrow" panose="020B0606020202030204" pitchFamily="34" charset="0"/>
                <a:cs typeface="Arial" panose="020B0604020202020204" pitchFamily="34" charset="0"/>
              </a:rPr>
              <a:t>pour la réalisation de chantiers (en régie ou par des entreprises) : rénovation de salles de classes, travaux dans les logements communaux, entretiens quotidiens…</a:t>
            </a:r>
          </a:p>
          <a:p>
            <a:pPr marL="514350" indent="-285750" algn="just">
              <a:lnSpc>
                <a:spcPct val="115000"/>
              </a:lnSpc>
              <a:spcAft>
                <a:spcPts val="900"/>
              </a:spcAft>
              <a:buFont typeface="Arial" panose="020B0604020202020204" pitchFamily="34" charset="0"/>
              <a:buChar char="•"/>
            </a:pPr>
            <a:r>
              <a:rPr lang="fr-FR" dirty="0">
                <a:latin typeface="Arial Narrow" panose="020B0606020202030204" pitchFamily="34" charset="0"/>
                <a:cs typeface="Arial" panose="020B0604020202020204" pitchFamily="34" charset="0"/>
              </a:rPr>
              <a:t>Enveloppe sobriété :  transformation de l’ensemble des éclairages des écoles du Bois de la Dame et du mont </a:t>
            </a:r>
            <a:r>
              <a:rPr lang="fr-FR" dirty="0" err="1">
                <a:latin typeface="Arial Narrow" panose="020B0606020202030204" pitchFamily="34" charset="0"/>
                <a:cs typeface="Arial" panose="020B0604020202020204" pitchFamily="34" charset="0"/>
              </a:rPr>
              <a:t>Valot</a:t>
            </a:r>
            <a:r>
              <a:rPr lang="fr-FR" dirty="0">
                <a:latin typeface="Arial Narrow" panose="020B0606020202030204" pitchFamily="34" charset="0"/>
                <a:cs typeface="Arial" panose="020B0604020202020204" pitchFamily="34" charset="0"/>
              </a:rPr>
              <a:t> en éclairage LED, isolation des combles de la Mairie et du Tiers-Lieux « Fablab des 3 Lapins » </a:t>
            </a:r>
          </a:p>
          <a:p>
            <a:pPr marL="228600" algn="just">
              <a:lnSpc>
                <a:spcPct val="115000"/>
              </a:lnSpc>
              <a:spcAft>
                <a:spcPts val="900"/>
              </a:spcAft>
            </a:pPr>
            <a:r>
              <a:rPr lang="fr-FR" dirty="0">
                <a:latin typeface="Arial Narrow" panose="020B0606020202030204" pitchFamily="34" charset="0"/>
                <a:cs typeface="Arial" panose="020B0604020202020204" pitchFamily="34" charset="0"/>
              </a:rPr>
              <a:t>En 2025 : </a:t>
            </a:r>
          </a:p>
          <a:p>
            <a:pPr marL="285750" indent="-285750">
              <a:buFont typeface="Arial" panose="020B0604020202020204" pitchFamily="34" charset="0"/>
              <a:buChar char="•"/>
            </a:pPr>
            <a:r>
              <a:rPr lang="fr-FR" dirty="0">
                <a:latin typeface="Arial Narrow" panose="020B0606020202030204" pitchFamily="34" charset="0"/>
                <a:cs typeface="Arial" panose="020B0604020202020204" pitchFamily="34" charset="0"/>
              </a:rPr>
              <a:t>Proposition de reconduire ces enveloppes de travaux</a:t>
            </a:r>
            <a:endParaRPr lang="fr-FR" dirty="0">
              <a:effectLst/>
              <a:latin typeface="Arial Narrow" panose="020B0606020202030204" pitchFamily="34" charset="0"/>
              <a:ea typeface="Tw Cen MT" panose="020B0602020104020603" pitchFamily="34" charset="0"/>
              <a:cs typeface="Arial" panose="020B0604020202020204" pitchFamily="34" charset="0"/>
            </a:endParaRPr>
          </a:p>
          <a:p>
            <a:pPr marL="285750" indent="-285750">
              <a:buFont typeface="Arial" panose="020B0604020202020204" pitchFamily="34" charset="0"/>
              <a:buChar char="•"/>
            </a:pPr>
            <a:r>
              <a:rPr lang="fr-FR" dirty="0">
                <a:latin typeface="Arial Narrow" panose="020B0606020202030204" pitchFamily="34" charset="0"/>
                <a:cs typeface="Arial" panose="020B0604020202020204" pitchFamily="34" charset="0"/>
              </a:rPr>
              <a:t>Poursuite des études de rationalisation de notre patrimoine communal avec mise en vente possible de certains bâtiments. </a:t>
            </a:r>
          </a:p>
          <a:p>
            <a:pPr marL="228600" algn="just">
              <a:lnSpc>
                <a:spcPct val="115000"/>
              </a:lnSpc>
              <a:spcAft>
                <a:spcPts val="900"/>
              </a:spcAft>
            </a:pPr>
            <a:endParaRPr lang="fr-FR" dirty="0">
              <a:solidFill>
                <a:srgbClr val="00000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63172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AABF8-5ED3-3521-4712-9C59520D07A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A28DEE0-BC68-179D-B716-27F571FA4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00087C89-0CA0-39B5-6431-CF9E6D59FBE1}"/>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BB6B5EDA-62C2-EB69-45EB-C40DA929CB19}"/>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6</a:t>
            </a:r>
            <a:r>
              <a:rPr lang="fr-FR" sz="2500" b="1" dirty="0">
                <a:solidFill>
                  <a:schemeClr val="accent1"/>
                </a:solidFill>
                <a:latin typeface="Arial Narrow" panose="020B0606020202030204" pitchFamily="34" charset="0"/>
                <a:cs typeface="Times New Roman" panose="02020603050405020304" pitchFamily="18" charset="0"/>
              </a:rPr>
              <a:t>. Entretenir et rationaliser le patrimoine communal</a:t>
            </a: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7BFEDE73-48DD-F923-8CB8-A13EA7E4EAFE}"/>
              </a:ext>
            </a:extLst>
          </p:cNvPr>
          <p:cNvSpPr txBox="1"/>
          <p:nvPr/>
        </p:nvSpPr>
        <p:spPr>
          <a:xfrm>
            <a:off x="-504150" y="1374274"/>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L’éclairage publique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6BA88512-497F-63DD-26CA-4E9A816AF1AB}"/>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84151912-8188-5D53-7B45-35DEC405AAB3}"/>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69FA9544-A9A2-9A99-B6D7-AA6F82DF3FC5}"/>
              </a:ext>
            </a:extLst>
          </p:cNvPr>
          <p:cNvSpPr txBox="1"/>
          <p:nvPr/>
        </p:nvSpPr>
        <p:spPr>
          <a:xfrm>
            <a:off x="107504" y="1979034"/>
            <a:ext cx="8795150" cy="3180871"/>
          </a:xfrm>
          <a:prstGeom prst="rect">
            <a:avLst/>
          </a:prstGeom>
          <a:noFill/>
        </p:spPr>
        <p:txBody>
          <a:bodyPr wrap="square" rtlCol="0">
            <a:spAutoFit/>
          </a:bodyPr>
          <a:lstStyle/>
          <a:p>
            <a:r>
              <a:rPr lang="fr-FR" dirty="0">
                <a:latin typeface="Arial Narrow" panose="020B0606020202030204" pitchFamily="34" charset="0"/>
                <a:cs typeface="Arial" panose="020B0604020202020204" pitchFamily="34" charset="0"/>
              </a:rPr>
              <a:t>Après la seconde phase de </a:t>
            </a:r>
            <a:r>
              <a:rPr lang="fr-FR" dirty="0" err="1">
                <a:latin typeface="Arial Narrow" panose="020B0606020202030204" pitchFamily="34" charset="0"/>
                <a:cs typeface="Arial" panose="020B0604020202020204" pitchFamily="34" charset="0"/>
              </a:rPr>
              <a:t>relampage</a:t>
            </a:r>
            <a:r>
              <a:rPr lang="fr-FR" dirty="0">
                <a:latin typeface="Arial Narrow" panose="020B0606020202030204" pitchFamily="34" charset="0"/>
                <a:cs typeface="Arial" panose="020B0604020202020204" pitchFamily="34" charset="0"/>
              </a:rPr>
              <a:t> en LED de notre éclairage public (740 points lumineux) :</a:t>
            </a:r>
          </a:p>
          <a:p>
            <a:pPr marL="285750" indent="-285750">
              <a:buFont typeface="Arial" panose="020B0604020202020204" pitchFamily="34" charset="0"/>
              <a:buChar char="•"/>
            </a:pPr>
            <a:r>
              <a:rPr lang="fr-FR" dirty="0">
                <a:latin typeface="Arial Narrow" panose="020B0606020202030204" pitchFamily="34" charset="0"/>
                <a:cs typeface="Arial" panose="020B0604020202020204" pitchFamily="34" charset="0"/>
              </a:rPr>
              <a:t>3</a:t>
            </a:r>
            <a:r>
              <a:rPr lang="fr-FR" baseline="30000" dirty="0">
                <a:latin typeface="Arial Narrow" panose="020B0606020202030204" pitchFamily="34" charset="0"/>
                <a:cs typeface="Arial" panose="020B0604020202020204" pitchFamily="34" charset="0"/>
              </a:rPr>
              <a:t>ème</a:t>
            </a:r>
            <a:r>
              <a:rPr lang="fr-FR" dirty="0">
                <a:latin typeface="Arial Narrow" panose="020B0606020202030204" pitchFamily="34" charset="0"/>
                <a:cs typeface="Arial" panose="020B0604020202020204" pitchFamily="34" charset="0"/>
              </a:rPr>
              <a:t> phase de travaux en préparation, sous délégation de maîtrise d’ouvrage du SIED, </a:t>
            </a:r>
          </a:p>
          <a:p>
            <a:pPr marL="285750" indent="-285750">
              <a:buFont typeface="Arial" panose="020B0604020202020204" pitchFamily="34" charset="0"/>
              <a:buChar char="•"/>
            </a:pPr>
            <a:r>
              <a:rPr lang="fr-FR" dirty="0">
                <a:latin typeface="Arial Narrow" panose="020B0606020202030204" pitchFamily="34" charset="0"/>
                <a:cs typeface="Arial" panose="020B0604020202020204" pitchFamily="34" charset="0"/>
              </a:rPr>
              <a:t>nouvelle opération découpée en 3 tranches annuelles et portant sur 486 luminaires, </a:t>
            </a:r>
          </a:p>
          <a:p>
            <a:pPr marL="285750" indent="-285750">
              <a:buFont typeface="Arial" panose="020B0604020202020204" pitchFamily="34" charset="0"/>
              <a:buChar char="•"/>
            </a:pPr>
            <a:r>
              <a:rPr lang="fr-FR" dirty="0">
                <a:latin typeface="Arial Narrow" panose="020B0606020202030204" pitchFamily="34" charset="0"/>
                <a:cs typeface="Arial" panose="020B0604020202020204" pitchFamily="34" charset="0"/>
              </a:rPr>
              <a:t>enveloppe annuelle de 100 000€ sur la période. </a:t>
            </a:r>
          </a:p>
          <a:p>
            <a:pPr marL="285750" indent="-285750">
              <a:buFont typeface="Arial" panose="020B0604020202020204" pitchFamily="34" charset="0"/>
              <a:buChar char="•"/>
            </a:pPr>
            <a:r>
              <a:rPr lang="fr-FR" dirty="0">
                <a:latin typeface="Arial Narrow" panose="020B0606020202030204" pitchFamily="34" charset="0"/>
                <a:cs typeface="Arial" panose="020B0604020202020204" pitchFamily="34" charset="0"/>
              </a:rPr>
              <a:t>action inscrite dans le plan de sobriété, a fait l’objet d’une demande de subventions au SIED et à l’état (enveloppe DSIL).</a:t>
            </a:r>
          </a:p>
          <a:p>
            <a:r>
              <a:rPr lang="fr-FR" dirty="0">
                <a:latin typeface="Arial Narrow" panose="020B0606020202030204" pitchFamily="34" charset="0"/>
                <a:cs typeface="Arial" panose="020B0604020202020204" pitchFamily="34" charset="0"/>
              </a:rPr>
              <a:t> </a:t>
            </a:r>
          </a:p>
          <a:p>
            <a:r>
              <a:rPr lang="fr-FR" dirty="0">
                <a:latin typeface="Arial Narrow" panose="020B0606020202030204" pitchFamily="34" charset="0"/>
                <a:cs typeface="Arial" panose="020B0604020202020204" pitchFamily="34" charset="0"/>
              </a:rPr>
              <a:t>Parallèlement, la commune devra prioriser des investissements pour le renouvellement du câblage de certains secteurs frappés par des pannes récurrentes. L’inscription d’une enveloppe annuelle pour cette modernisation sera proposée lors du vote du budget. </a:t>
            </a:r>
          </a:p>
          <a:p>
            <a:pPr marL="228600" algn="just">
              <a:lnSpc>
                <a:spcPct val="115000"/>
              </a:lnSpc>
              <a:spcAft>
                <a:spcPts val="900"/>
              </a:spcAft>
            </a:pPr>
            <a:endParaRPr lang="fr-FR" dirty="0">
              <a:solidFill>
                <a:srgbClr val="00000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2886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F7FBC-DCEC-0E82-B197-2D9E8291966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E154DE6-2CC9-80BE-1A65-BB83170FA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6516FE89-D4F2-1F8C-8635-9BCF11CF20DB}"/>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81BE5E20-EF28-818E-2927-78FF4FDEA371}"/>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6</a:t>
            </a:r>
            <a:r>
              <a:rPr lang="fr-FR" sz="2500" b="1" dirty="0">
                <a:solidFill>
                  <a:schemeClr val="accent1"/>
                </a:solidFill>
                <a:latin typeface="Arial Narrow" panose="020B0606020202030204" pitchFamily="34" charset="0"/>
                <a:cs typeface="Times New Roman" panose="02020603050405020304" pitchFamily="18" charset="0"/>
              </a:rPr>
              <a:t>. Entretenir et rationaliser le patrimoine communal</a:t>
            </a: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0285A6C9-5B47-8560-4052-33C80581A175}"/>
              </a:ext>
            </a:extLst>
          </p:cNvPr>
          <p:cNvSpPr txBox="1"/>
          <p:nvPr/>
        </p:nvSpPr>
        <p:spPr>
          <a:xfrm>
            <a:off x="-540568" y="1340771"/>
            <a:ext cx="7200800" cy="441980"/>
          </a:xfrm>
          <a:prstGeom prst="rect">
            <a:avLst/>
          </a:prstGeom>
          <a:noFill/>
        </p:spPr>
        <p:txBody>
          <a:bodyPr wrap="square" rtlCol="0">
            <a:spAutoFit/>
          </a:bodyPr>
          <a:lstStyle/>
          <a:p>
            <a:pPr lvl="2" algn="just">
              <a:lnSpc>
                <a:spcPct val="110000"/>
              </a:lnSpc>
              <a:spcAft>
                <a:spcPts val="900"/>
              </a:spcAft>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La forêt</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5D7D1701-9011-41FC-EF88-75F2296D2825}"/>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22BCDC52-1D39-4FC9-B6AE-3ACD32FDEBAC}"/>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F0E3496E-CB33-D3F7-B4FE-E6ADF89CD7CC}"/>
              </a:ext>
            </a:extLst>
          </p:cNvPr>
          <p:cNvSpPr txBox="1"/>
          <p:nvPr/>
        </p:nvSpPr>
        <p:spPr>
          <a:xfrm>
            <a:off x="179512" y="1891777"/>
            <a:ext cx="8795150" cy="3739485"/>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Poursuite des contrats d’approvisionnement pour favoriser la filière bois locale et lutter contre l’exportation. </a:t>
            </a:r>
          </a:p>
          <a:p>
            <a:pPr marL="285750" indent="-285750" algn="just">
              <a:buFont typeface="Arial" panose="020B0604020202020204" pitchFamily="34" charset="0"/>
              <a:buChar char="•"/>
            </a:pPr>
            <a:endParaRPr lang="fr-FR" sz="2000" dirty="0">
              <a:latin typeface="Arial Narrow" panose="020B0606020202030204" pitchFamily="34" charset="0"/>
              <a:cs typeface="Arial" panose="020B0604020202020204" pitchFamily="34" charset="0"/>
            </a:endParaRPr>
          </a:p>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Réhabilitation des chemins forestiers finalisée en 2024. </a:t>
            </a:r>
          </a:p>
          <a:p>
            <a:pPr marL="285750" indent="-285750" algn="just">
              <a:buFont typeface="Arial" panose="020B0604020202020204" pitchFamily="34" charset="0"/>
              <a:buChar char="•"/>
            </a:pPr>
            <a:endParaRPr lang="fr-FR" sz="2000" dirty="0">
              <a:latin typeface="Arial Narrow" panose="020B0606020202030204" pitchFamily="34" charset="0"/>
              <a:cs typeface="Arial" panose="020B0604020202020204" pitchFamily="34" charset="0"/>
            </a:endParaRPr>
          </a:p>
          <a:p>
            <a:pPr algn="just"/>
            <a:r>
              <a:rPr lang="fr-FR" sz="2000" dirty="0">
                <a:latin typeface="Arial Narrow" panose="020B0606020202030204" pitchFamily="34" charset="0"/>
                <a:cs typeface="Arial" panose="020B0604020202020204" pitchFamily="34" charset="0"/>
              </a:rPr>
              <a:t>Pour 2025 </a:t>
            </a:r>
          </a:p>
          <a:p>
            <a:pPr algn="just"/>
            <a:endParaRPr lang="fr-FR" sz="2000" dirty="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inscription de 38 000 € en dépenses pour travaux forestiers au regard des propositions de l’ONF. </a:t>
            </a:r>
          </a:p>
          <a:p>
            <a:pPr marL="285750" indent="-285750" algn="just">
              <a:buFont typeface="Arial" panose="020B0604020202020204" pitchFamily="34" charset="0"/>
              <a:buChar char="•"/>
            </a:pPr>
            <a:endParaRPr lang="fr-FR" sz="2000" dirty="0">
              <a:latin typeface="Arial Narrow" panose="020B0606020202030204" pitchFamily="34" charset="0"/>
              <a:cs typeface="Arial" panose="020B0604020202020204" pitchFamily="34" charset="0"/>
            </a:endParaRPr>
          </a:p>
          <a:p>
            <a:pPr marL="285750" indent="-285750" algn="just">
              <a:buFont typeface="Arial" panose="020B0604020202020204" pitchFamily="34" charset="0"/>
              <a:buChar char="•"/>
            </a:pPr>
            <a:r>
              <a:rPr lang="fr-FR" sz="2000" dirty="0">
                <a:latin typeface="Arial Narrow" panose="020B0606020202030204" pitchFamily="34" charset="0"/>
                <a:cs typeface="Arial" panose="020B0604020202020204" pitchFamily="34" charset="0"/>
              </a:rPr>
              <a:t>En recettes, estimation de 250 000 € de produit de ventes de bois à volume égal</a:t>
            </a:r>
            <a:r>
              <a:rPr lang="fr-FR" sz="1700" dirty="0">
                <a:latin typeface="Arial Narrow" panose="020B0606020202030204" pitchFamily="34" charset="0"/>
                <a:cs typeface="Arial" panose="020B0604020202020204" pitchFamily="34" charset="0"/>
              </a:rPr>
              <a:t>.  </a:t>
            </a:r>
          </a:p>
          <a:p>
            <a:endParaRPr lang="fr-FR" sz="17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08425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2EB9-50DD-D99C-C406-185DA72108D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ED943E9-2AFB-E291-A095-3B2D021BE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2F60DB2B-75BC-D6ED-3115-F0AAD9FB1406}"/>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646B4BCD-F0A6-48F5-8318-B6681B8D6FCE}"/>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6</a:t>
            </a:r>
            <a:r>
              <a:rPr lang="fr-FR" sz="2500" b="1" dirty="0">
                <a:solidFill>
                  <a:schemeClr val="accent1"/>
                </a:solidFill>
                <a:latin typeface="Arial Narrow" panose="020B0606020202030204" pitchFamily="34" charset="0"/>
                <a:cs typeface="Times New Roman" panose="02020603050405020304" pitchFamily="18" charset="0"/>
              </a:rPr>
              <a:t>. Entretenir et rationaliser le patrimoine communal</a:t>
            </a: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58D2EE65-961A-D96A-D2AE-8F77077A2BEB}"/>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cimetière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14E4FCBE-D384-8CCA-2897-4E767F68B879}"/>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6F5D76C0-C484-AFFF-4329-74F5808542FE}"/>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16E273A8-6F8D-6460-CEFD-CA4C2F38AE94}"/>
              </a:ext>
            </a:extLst>
          </p:cNvPr>
          <p:cNvSpPr txBox="1"/>
          <p:nvPr/>
        </p:nvSpPr>
        <p:spPr>
          <a:xfrm>
            <a:off x="107504" y="1916832"/>
            <a:ext cx="8795150" cy="3942169"/>
          </a:xfrm>
          <a:prstGeom prst="rect">
            <a:avLst/>
          </a:prstGeom>
          <a:noFill/>
        </p:spPr>
        <p:txBody>
          <a:bodyPr wrap="square" rtlCol="0">
            <a:spAutoFit/>
          </a:bodyPr>
          <a:lstStyle/>
          <a:p>
            <a:pPr marL="685800" lvl="1" algn="just">
              <a:lnSpc>
                <a:spcPct val="115000"/>
              </a:lnSpc>
              <a:spcAft>
                <a:spcPts val="900"/>
              </a:spcAft>
            </a:pPr>
            <a:r>
              <a:rPr lang="fr-FR" dirty="0">
                <a:latin typeface="Arial Narrow" panose="020B0606020202030204" pitchFamily="34" charset="0"/>
                <a:cs typeface="Arial" panose="020B0604020202020204" pitchFamily="34" charset="0"/>
              </a:rPr>
              <a:t>Poursuite des transformations nécessaires à la simplification de l’entretien de cet équipement (végétalisation) dont l’aspect ne doit pas être négligé. </a:t>
            </a:r>
          </a:p>
          <a:p>
            <a:pPr marL="685800" lvl="1" algn="just">
              <a:lnSpc>
                <a:spcPct val="115000"/>
              </a:lnSpc>
              <a:spcAft>
                <a:spcPts val="900"/>
              </a:spcAft>
            </a:pPr>
            <a:endParaRPr lang="fr-FR" dirty="0">
              <a:latin typeface="Arial Narrow" panose="020B0606020202030204" pitchFamily="34" charset="0"/>
              <a:cs typeface="Arial" panose="020B0604020202020204" pitchFamily="34" charset="0"/>
            </a:endParaRPr>
          </a:p>
          <a:p>
            <a:pPr marL="685800" lvl="1" algn="just">
              <a:lnSpc>
                <a:spcPct val="115000"/>
              </a:lnSpc>
              <a:spcAft>
                <a:spcPts val="900"/>
              </a:spcAft>
            </a:pPr>
            <a:r>
              <a:rPr lang="fr-FR" dirty="0">
                <a:latin typeface="Arial Narrow" panose="020B0606020202030204" pitchFamily="34" charset="0"/>
                <a:cs typeface="Arial" panose="020B0604020202020204" pitchFamily="34" charset="0"/>
              </a:rPr>
              <a:t>En 2025</a:t>
            </a:r>
          </a:p>
          <a:p>
            <a:pPr marL="971550" lvl="1" indent="-285750" algn="just">
              <a:lnSpc>
                <a:spcPct val="115000"/>
              </a:lnSpc>
              <a:spcAft>
                <a:spcPts val="900"/>
              </a:spcAft>
              <a:buFont typeface="Arial" panose="020B0604020202020204" pitchFamily="34" charset="0"/>
              <a:buChar char="•"/>
            </a:pPr>
            <a:r>
              <a:rPr lang="fr-FR" dirty="0">
                <a:latin typeface="Arial Narrow" panose="020B0606020202030204" pitchFamily="34" charset="0"/>
                <a:cs typeface="Arial" panose="020B0604020202020204" pitchFamily="34" charset="0"/>
              </a:rPr>
              <a:t>pour suivre l’augmentation du recours à la crémation, il sera nécessaire de prévoir à nouveau l’extension du columbarium pour un montant estimé à 6000 €. </a:t>
            </a:r>
          </a:p>
          <a:p>
            <a:pPr marL="971550" lvl="1" indent="-285750" algn="just">
              <a:lnSpc>
                <a:spcPct val="115000"/>
              </a:lnSpc>
              <a:spcAft>
                <a:spcPts val="900"/>
              </a:spcAft>
              <a:buFont typeface="Arial" panose="020B0604020202020204" pitchFamily="34" charset="0"/>
              <a:buChar char="•"/>
            </a:pPr>
            <a:r>
              <a:rPr lang="fr-FR" dirty="0">
                <a:latin typeface="Arial Narrow" panose="020B0606020202030204" pitchFamily="34" charset="0"/>
                <a:cs typeface="Arial" panose="020B0604020202020204" pitchFamily="34" charset="0"/>
              </a:rPr>
              <a:t>la commune va s’inscrire dans une démarche de reprise de concessions laissées à l’abandon.</a:t>
            </a:r>
            <a:endParaRPr lang="fr-FR" dirty="0">
              <a:effectLst/>
              <a:latin typeface="Arial Narrow" panose="020B0606020202030204" pitchFamily="34" charset="0"/>
              <a:ea typeface="Tw Cen MT" panose="020B0602020104020603" pitchFamily="34" charset="0"/>
              <a:cs typeface="Arial" panose="020B0604020202020204" pitchFamily="34" charset="0"/>
            </a:endParaRPr>
          </a:p>
          <a:p>
            <a:pPr marL="685800" lvl="1" algn="just">
              <a:lnSpc>
                <a:spcPct val="115000"/>
              </a:lnSpc>
              <a:spcAft>
                <a:spcPts val="900"/>
              </a:spcAft>
            </a:pPr>
            <a:r>
              <a:rPr lang="fr-FR" dirty="0">
                <a:effectLst/>
                <a:latin typeface="Arial Narrow" panose="020B0606020202030204" pitchFamily="34" charset="0"/>
                <a:ea typeface="Tw Cen MT" panose="020B0602020104020603" pitchFamily="34" charset="0"/>
                <a:cs typeface="Arial" panose="020B0604020202020204" pitchFamily="34" charset="0"/>
              </a:rPr>
              <a:t> </a:t>
            </a:r>
          </a:p>
          <a:p>
            <a:pPr marL="228600" algn="just">
              <a:lnSpc>
                <a:spcPct val="115000"/>
              </a:lnSpc>
              <a:spcAft>
                <a:spcPts val="900"/>
              </a:spcAft>
            </a:pPr>
            <a:endParaRPr lang="fr-FR" dirty="0">
              <a:solidFill>
                <a:srgbClr val="00000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29766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58AA-BE1C-15B3-73FF-A4910A026A0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C2C4695-AB32-501A-DB0F-48D1ECA0F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A3BAC266-86A8-93E8-0D95-6102B7428019}"/>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C0D5DE20-8CB6-606D-F58B-B2C96703972D}"/>
              </a:ext>
            </a:extLst>
          </p:cNvPr>
          <p:cNvSpPr txBox="1"/>
          <p:nvPr/>
        </p:nvSpPr>
        <p:spPr>
          <a:xfrm>
            <a:off x="179512" y="733490"/>
            <a:ext cx="8795150" cy="1246495"/>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 </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6CBF3C26-B54F-ADDF-1D42-8270A1699DED}"/>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La politique de l’habitat </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A8865827-A545-503C-45D8-DFDFE6BC8734}"/>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83E3E4B2-6987-04D1-9891-80748E14C2AF}"/>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F63F0503-1AAA-A1D2-92CE-BEF5504EBD05}"/>
              </a:ext>
            </a:extLst>
          </p:cNvPr>
          <p:cNvSpPr txBox="1"/>
          <p:nvPr/>
        </p:nvSpPr>
        <p:spPr>
          <a:xfrm>
            <a:off x="35496" y="1647598"/>
            <a:ext cx="8923564" cy="729430"/>
          </a:xfrm>
          <a:prstGeom prst="rect">
            <a:avLst/>
          </a:prstGeom>
          <a:noFill/>
        </p:spPr>
        <p:txBody>
          <a:bodyPr wrap="square" rtlCol="0">
            <a:spAutoFit/>
          </a:bodyPr>
          <a:lstStyle/>
          <a:p>
            <a:pPr marL="228600" algn="just">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Dès le premier plan « Préférez Luxeuil » en 2012, l’habitat a été au cœur de la politique communale. La volonté de la municipalité est de proposer un panel complet d’offres d’habitat sur son territoire. </a:t>
            </a:r>
            <a:endParaRPr lang="fr-FR" dirty="0">
              <a:solidFill>
                <a:srgbClr val="00000A"/>
              </a:solidFill>
              <a:latin typeface="Arial Narrow" panose="020B0606020202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A6A6A9B2-7622-C34C-ED83-46E9F5CE4BC9}"/>
              </a:ext>
            </a:extLst>
          </p:cNvPr>
          <p:cNvSpPr txBox="1"/>
          <p:nvPr/>
        </p:nvSpPr>
        <p:spPr>
          <a:xfrm>
            <a:off x="-324544" y="2338040"/>
            <a:ext cx="9217024" cy="4449680"/>
          </a:xfrm>
          <a:prstGeom prst="rect">
            <a:avLst/>
          </a:prstGeom>
          <a:noFill/>
        </p:spPr>
        <p:txBody>
          <a:bodyPr wrap="square" rtlCol="0">
            <a:spAutoFit/>
          </a:bodyPr>
          <a:lstStyle/>
          <a:p>
            <a:pPr marL="1257300" lvl="2" indent="-342900" algn="just">
              <a:lnSpc>
                <a:spcPct val="115000"/>
              </a:lnSpc>
              <a:spcAft>
                <a:spcPts val="900"/>
              </a:spcAft>
              <a:buFont typeface="Symbol" panose="05050102010706020507" pitchFamily="18" charset="2"/>
              <a:buChar char=""/>
            </a:pPr>
            <a:r>
              <a:rPr lang="fr-FR" sz="1700"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Parcelles à bâtir : le lotissement communal « Les coteaux du Chatigny »</a:t>
            </a:r>
          </a:p>
          <a:p>
            <a:pPr marL="534988" lvl="2" algn="just">
              <a:spcAft>
                <a:spcPts val="900"/>
              </a:spcAft>
            </a:pP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tranche 2 du lotissement du Chatigny a démarré en 2023 pour la mise en vente de 7 parcelles à bâtir. </a:t>
            </a:r>
            <a:r>
              <a:rPr lang="fr-FR" sz="1700" dirty="0">
                <a:latin typeface="Arial Narrow" panose="020B0606020202030204" pitchFamily="34" charset="0"/>
              </a:rPr>
              <a:t>A ce jour, 2 parcelles font l’objet d’un compromis de vente et 2 sont réservées. La finalisation des travaux interviendra à l’issue de la vente des parcelles et de leurs constructions</a:t>
            </a: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a:p>
            <a:pPr marL="1276350" indent="-285750" algn="just">
              <a:lnSpc>
                <a:spcPct val="115000"/>
              </a:lnSpc>
              <a:spcAft>
                <a:spcPts val="900"/>
              </a:spcAft>
              <a:buFont typeface="Arial" panose="020B0604020202020204" pitchFamily="34" charset="0"/>
              <a:buChar char="•"/>
            </a:pPr>
            <a:r>
              <a:rPr lang="fr-FR" sz="1700"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Rénovation dans le cœur ancien : l’OPAH RU</a:t>
            </a: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a:p>
            <a:pPr marL="534988">
              <a:spcAft>
                <a:spcPts val="900"/>
              </a:spcAft>
            </a:pPr>
            <a:r>
              <a:rPr lang="fr-FR" sz="1700" dirty="0">
                <a:latin typeface="Arial Narrow" panose="020B0606020202030204" pitchFamily="34" charset="0"/>
              </a:rPr>
              <a:t>En 2 ans, 4 diagnostics d’immeubles réalisés, 18 visites effectuées et 13 dossiers actuellement en cours. Même si ce dispositif a déjà permis la cession de plusieurs immeubles (Ancien « Break » et ancien « Mandarin » par exemple), les résultats sont moins importants qu’attendus en raison de l’inflation du coût des matériaux et la hausse des coûts d’intérêts. </a:t>
            </a:r>
            <a:br>
              <a:rPr lang="fr-FR" sz="1700" dirty="0">
                <a:latin typeface="Arial Narrow" panose="020B0606020202030204" pitchFamily="34" charset="0"/>
              </a:rPr>
            </a:br>
            <a:r>
              <a:rPr lang="fr-FR" sz="1700" dirty="0">
                <a:latin typeface="Arial Narrow" panose="020B0606020202030204" pitchFamily="34" charset="0"/>
              </a:rPr>
              <a:t>En 2024, 33 500 € du budget de la ville ont permis la finalisation de 4 projets et d’un nouveau dossier. Pour 2025, nous proposons l’inscription de 50 000 €. Une journée « Préférez </a:t>
            </a:r>
            <a:r>
              <a:rPr lang="fr-FR" sz="1700" dirty="0" err="1">
                <a:latin typeface="Arial Narrow" panose="020B0606020202030204" pitchFamily="34" charset="0"/>
              </a:rPr>
              <a:t>Luxeuil</a:t>
            </a:r>
            <a:r>
              <a:rPr lang="fr-FR" sz="1700" dirty="0">
                <a:latin typeface="Arial Narrow" panose="020B0606020202030204" pitchFamily="34" charset="0"/>
              </a:rPr>
              <a:t> ! » sera organisée le 12 avril afin de présenter les biens vacants à des investisseurs, les aides disponibles </a:t>
            </a:r>
            <a:r>
              <a:rPr lang="fr-FR" sz="1700" dirty="0" err="1">
                <a:latin typeface="Arial Narrow" panose="020B0606020202030204" pitchFamily="34" charset="0"/>
              </a:rPr>
              <a:t>etc</a:t>
            </a:r>
            <a:endParaRPr lang="fr-FR" sz="1700" dirty="0">
              <a:latin typeface="Arial Narrow" panose="020B0606020202030204" pitchFamily="34" charset="0"/>
            </a:endParaRPr>
          </a:p>
          <a:p>
            <a:pPr marL="534988" algn="just">
              <a:spcAft>
                <a:spcPts val="900"/>
              </a:spcAft>
            </a:pPr>
            <a:endPar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pPr marL="990600" algn="just">
              <a:lnSpc>
                <a:spcPct val="115000"/>
              </a:lnSpc>
              <a:spcAft>
                <a:spcPts val="900"/>
              </a:spcAft>
            </a:pPr>
            <a:endParaRPr lang="fr-FR" sz="17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670447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22DA7-27EC-62D6-A4E2-762704E015A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2BEE0EC-DB42-3594-CC92-06AAE27DF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540E397D-E832-7C9F-F697-83E0B76491ED}"/>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C64CFCEA-5440-3FAA-310F-94C4C8807656}"/>
              </a:ext>
            </a:extLst>
          </p:cNvPr>
          <p:cNvSpPr txBox="1"/>
          <p:nvPr/>
        </p:nvSpPr>
        <p:spPr>
          <a:xfrm>
            <a:off x="179512" y="733490"/>
            <a:ext cx="8795150" cy="1246495"/>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 </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53A3ADDC-37E5-2E90-927C-1FDE5773FBAE}"/>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La politique de l’habitat </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8A034CAC-077B-5132-FF94-4BB16A29BE02}"/>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9FE33317-D6C9-A6BC-45BD-8709C4003FED}"/>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17886ED6-D4C1-C7C0-B67E-8379A69563FD}"/>
              </a:ext>
            </a:extLst>
          </p:cNvPr>
          <p:cNvSpPr txBox="1"/>
          <p:nvPr/>
        </p:nvSpPr>
        <p:spPr>
          <a:xfrm>
            <a:off x="37913" y="1302985"/>
            <a:ext cx="8795150" cy="5041380"/>
          </a:xfrm>
          <a:prstGeom prst="rect">
            <a:avLst/>
          </a:prstGeom>
          <a:noFill/>
        </p:spPr>
        <p:txBody>
          <a:bodyPr wrap="square" rtlCol="0">
            <a:spAutoFit/>
          </a:bodyPr>
          <a:lstStyle/>
          <a:p>
            <a:pPr marL="990600" algn="just">
              <a:lnSpc>
                <a:spcPct val="115000"/>
              </a:lnSpc>
            </a:pP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a:p>
            <a:pPr marL="1657350" lvl="3" indent="-285750" algn="just">
              <a:lnSpc>
                <a:spcPct val="115000"/>
              </a:lnSpc>
              <a:spcAft>
                <a:spcPts val="900"/>
              </a:spcAft>
              <a:buFont typeface="Arial" panose="020B0604020202020204" pitchFamily="34" charset="0"/>
              <a:buChar char="•"/>
              <a:tabLst>
                <a:tab pos="1347788" algn="l"/>
              </a:tabLst>
            </a:pPr>
            <a:r>
              <a:rPr lang="fr-FR"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Prospection et accompagnement des porteurs de projets </a:t>
            </a:r>
            <a:endPar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pPr marL="534988"/>
            <a:r>
              <a:rPr lang="fr-FR" sz="1800" dirty="0">
                <a:effectLst/>
                <a:latin typeface="Arial Narrow" panose="020B0606020202030204" pitchFamily="34" charset="0"/>
                <a:ea typeface="Tw Cen MT" panose="020B0602020104020603" pitchFamily="34" charset="0"/>
                <a:cs typeface="Times New Roman" panose="02020603050405020304" pitchFamily="18" charset="0"/>
              </a:rPr>
              <a:t>L’équipe municipale est à la manœuvre afin d’inciter les porteurs de projets à s’implanter à Luxeuil-les-Bains pour répondre à des besoins spécifiques (résidences seniors, appartements adaptés …). Plusieurs contacts pris récemment pourraient bien porter leurs fruits en 2025, en particulier au quartier du Stade et sur d’autres emprises.</a:t>
            </a:r>
          </a:p>
          <a:p>
            <a:pPr marL="534988"/>
            <a:endParaRPr lang="fr-FR" dirty="0">
              <a:latin typeface="Arial Narrow" panose="020B0606020202030204" pitchFamily="34" charset="0"/>
              <a:ea typeface="Tw Cen MT" panose="020B0602020104020603" pitchFamily="34" charset="0"/>
              <a:cs typeface="Times New Roman" panose="02020603050405020304" pitchFamily="18" charset="0"/>
            </a:endParaRPr>
          </a:p>
          <a:p>
            <a:pPr marL="534988"/>
            <a:r>
              <a:rPr lang="fr-FR" dirty="0">
                <a:latin typeface="Arial Narrow" panose="020B0606020202030204" pitchFamily="34" charset="0"/>
              </a:rPr>
              <a:t>De plus, l’arrivée de nouveaux militaires sur la Base Aérienne 116 à horizon 2030-2032, nous incite à travailler, avec la Communauté de communes et le Colonel Roux à construire une offre de logements adaptée sur le bassin de vie. Une convention sera prochainement signée afin de programmer ces actions d’accompagnement.</a:t>
            </a:r>
          </a:p>
          <a:p>
            <a:pPr marL="534988"/>
            <a:endParaRPr lang="fr-FR" dirty="0">
              <a:latin typeface="Arial Narrow" panose="020B0606020202030204" pitchFamily="34" charset="0"/>
            </a:endParaRPr>
          </a:p>
          <a:p>
            <a:pPr marL="534988"/>
            <a:r>
              <a:rPr lang="fr-FR" dirty="0">
                <a:latin typeface="Arial Narrow" panose="020B0606020202030204" pitchFamily="34" charset="0"/>
              </a:rPr>
              <a:t>Dans un souci de rationalisation des mètres carrés communaux, les élus travaillent actuellement à une réorganisation permettant la cession de certains bâtiments qui pourraient permettre à des investisseurs de mettre en œuvre des opérations de réhabilitation. </a:t>
            </a:r>
          </a:p>
          <a:p>
            <a:pPr marL="534988"/>
            <a:endParaRPr lang="fr-FR" sz="1800" dirty="0">
              <a:effectLst/>
              <a:latin typeface="Arial Narrow" panose="020B0606020202030204" pitchFamily="34" charset="0"/>
              <a:ea typeface="Tw Cen MT" panose="020B0602020104020603" pitchFamily="34" charset="0"/>
              <a:cs typeface="Times New Roman" panose="02020603050405020304" pitchFamily="18" charset="0"/>
            </a:endParaRPr>
          </a:p>
          <a:p>
            <a:pPr marL="990600" algn="just">
              <a:lnSpc>
                <a:spcPct val="115000"/>
              </a:lnSpc>
              <a:spcAft>
                <a:spcPts val="900"/>
              </a:spcAft>
            </a:pPr>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
        <p:nvSpPr>
          <p:cNvPr id="6" name="Ellipse 5">
            <a:extLst>
              <a:ext uri="{FF2B5EF4-FFF2-40B4-BE49-F238E27FC236}">
                <a16:creationId xmlns:a16="http://schemas.microsoft.com/office/drawing/2014/main" id="{F4E6EB63-DA37-543A-55D1-89CD4284A16C}"/>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1713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22DA7-27EC-62D6-A4E2-762704E015A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2BEE0EC-DB42-3594-CC92-06AAE27DF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540E397D-E832-7C9F-F697-83E0B76491ED}"/>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C64CFCEA-5440-3FAA-310F-94C4C8807656}"/>
              </a:ext>
            </a:extLst>
          </p:cNvPr>
          <p:cNvSpPr txBox="1"/>
          <p:nvPr/>
        </p:nvSpPr>
        <p:spPr>
          <a:xfrm>
            <a:off x="179512" y="733490"/>
            <a:ext cx="8795150" cy="1246495"/>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 </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53A3ADDC-37E5-2E90-927C-1FDE5773FBAE}"/>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La politique de l’habitat </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8A034CAC-077B-5132-FF94-4BB16A29BE02}"/>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9FE33317-D6C9-A6BC-45BD-8709C4003FED}"/>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17886ED6-D4C1-C7C0-B67E-8379A69563FD}"/>
              </a:ext>
            </a:extLst>
          </p:cNvPr>
          <p:cNvSpPr txBox="1"/>
          <p:nvPr/>
        </p:nvSpPr>
        <p:spPr>
          <a:xfrm>
            <a:off x="251519" y="1649167"/>
            <a:ext cx="8496945" cy="4330416"/>
          </a:xfrm>
          <a:prstGeom prst="rect">
            <a:avLst/>
          </a:prstGeom>
          <a:noFill/>
        </p:spPr>
        <p:txBody>
          <a:bodyPr wrap="square" rtlCol="0">
            <a:spAutoFit/>
          </a:bodyPr>
          <a:lstStyle/>
          <a:p>
            <a:pPr marL="990600" algn="just">
              <a:lnSpc>
                <a:spcPct val="115000"/>
              </a:lnSpc>
            </a:pP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a:p>
            <a:pPr algn="just"/>
            <a:r>
              <a:rPr lang="fr-FR" dirty="0">
                <a:latin typeface="Arial Narrow" panose="020B0606020202030204" pitchFamily="34" charset="0"/>
              </a:rPr>
              <a:t>Dans le cadre de son rôle « d’aménageur du territoire », la municipalité a décidé d’avoir une politique volontariste en pilotant directement un groupe de travail au sujet « du 9 rue Carnot ». La ville compte sur l’accompagnement des services de l’Etat afin de bénéficier du dispositif national RHI et s’appuiera sur l’Etablissement Public Foncier dont la Communauté de communes est devenue adhérente en début d’année.</a:t>
            </a:r>
          </a:p>
          <a:p>
            <a:pPr algn="just"/>
            <a:r>
              <a:rPr lang="fr-FR" dirty="0">
                <a:latin typeface="Arial Narrow" panose="020B0606020202030204" pitchFamily="34" charset="0"/>
              </a:rPr>
              <a:t> </a:t>
            </a:r>
          </a:p>
          <a:p>
            <a:pPr algn="just"/>
            <a:r>
              <a:rPr lang="fr-FR" dirty="0">
                <a:latin typeface="Arial Narrow" panose="020B0606020202030204" pitchFamily="34" charset="0"/>
              </a:rPr>
              <a:t>Enfin en 2024, nous avons noté un rebond des ventes sur la ville avec 112 ventes réalisées (contre 92 en 2023) soit une hausse de 22%. Cette augmentation est un signe positif pour la ville avec 30 nouvelles installations. Par contre, les demandes de travaux ont diminué de 19% (déclaration préalable et permis de construire). La hausse des coûts de matériaux a certainement eu une influence négative sur ces demandes. En 2025, il sera proposé une recette stable pour le compte en lien avec les taxes additionnelles aux droits de mutations. </a:t>
            </a:r>
          </a:p>
          <a:p>
            <a:pPr marL="534988" algn="just"/>
            <a:endParaRPr lang="fr-FR" sz="1800" dirty="0">
              <a:effectLst/>
              <a:latin typeface="Arial Narrow" panose="020B0606020202030204" pitchFamily="34" charset="0"/>
              <a:ea typeface="Tw Cen MT" panose="020B0602020104020603" pitchFamily="34" charset="0"/>
              <a:cs typeface="Times New Roman" panose="02020603050405020304" pitchFamily="18" charset="0"/>
            </a:endParaRPr>
          </a:p>
          <a:p>
            <a:pPr marL="990600" algn="just">
              <a:lnSpc>
                <a:spcPct val="115000"/>
              </a:lnSpc>
              <a:spcAft>
                <a:spcPts val="900"/>
              </a:spcAft>
            </a:pPr>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
        <p:nvSpPr>
          <p:cNvPr id="4" name="Ellipse 3">
            <a:extLst>
              <a:ext uri="{FF2B5EF4-FFF2-40B4-BE49-F238E27FC236}">
                <a16:creationId xmlns:a16="http://schemas.microsoft.com/office/drawing/2014/main" id="{D50E350B-AAA5-8A48-A2A7-5560F7BE5316}"/>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3073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14799-38FD-962E-3384-2AABBA389B0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969517F-0247-39EA-3A80-EAE7EE354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CDBDA899-734B-951C-3BAA-F017AEFCB0BD}"/>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0974DC57-6AED-9BF7-AFCA-710219EC1CF2}"/>
              </a:ext>
            </a:extLst>
          </p:cNvPr>
          <p:cNvSpPr txBox="1"/>
          <p:nvPr/>
        </p:nvSpPr>
        <p:spPr>
          <a:xfrm>
            <a:off x="179512" y="733490"/>
            <a:ext cx="8795150" cy="1246495"/>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 </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043BFDF-B89E-72BE-2433-2C91FD40975C}"/>
              </a:ext>
            </a:extLst>
          </p:cNvPr>
          <p:cNvSpPr txBox="1"/>
          <p:nvPr/>
        </p:nvSpPr>
        <p:spPr>
          <a:xfrm>
            <a:off x="-468560" y="1196752"/>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Santé et démographie médicale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F72C4F09-40ED-DF75-C428-97F1A7A43E29}"/>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8F0681DB-D0A3-6B6C-9B6C-303534F6D704}"/>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278A91BA-861B-04CB-10EA-2153A6803B17}"/>
              </a:ext>
            </a:extLst>
          </p:cNvPr>
          <p:cNvSpPr txBox="1"/>
          <p:nvPr/>
        </p:nvSpPr>
        <p:spPr>
          <a:xfrm>
            <a:off x="179512" y="1688918"/>
            <a:ext cx="8795150" cy="4278094"/>
          </a:xfrm>
          <a:prstGeom prst="rect">
            <a:avLst/>
          </a:prstGeom>
          <a:noFill/>
        </p:spPr>
        <p:txBody>
          <a:bodyPr wrap="square" rtlCol="0">
            <a:spAutoFit/>
          </a:bodyPr>
          <a:lstStyle/>
          <a:p>
            <a:pPr marL="285750" lvl="0" indent="-285750">
              <a:buFont typeface="Arial" panose="020B0604020202020204" pitchFamily="34" charset="0"/>
              <a:buChar char="•"/>
            </a:pPr>
            <a:r>
              <a:rPr lang="fr-FR" sz="1700" dirty="0">
                <a:latin typeface="Arial Narrow" panose="020B0606020202030204" pitchFamily="34" charset="0"/>
              </a:rPr>
              <a:t>La Maison Communale de Santé compte 3 médecins salariés depuis janvier 2024 (équivalent temps plein de 2 médecins) et 1 poste ½ d’assistante médicale et est ouverte du lundi au samedi matin conformément au projet de santé validé par l’ARS. 8028 consultations ont été réalisées en 2024. L’accueil de stagiaires en médecine fait partie du projet de la Maison Communale de Santé afin d’attirer de jeunes médecins sur le territoire. La MCS s’est positionnée auprès de la faculté de médecine pour accueillir en novembre prochain des docteurs juniors.  En 2025, d’autres projets d’accueil de nouveaux médecins devraient se concrétiser au regard des contacts en cours. En complément des 3 médecins généralistes salariés, la MCS accueille une sage-femme libérale et un médecin libéral depuis janvier 2025</a:t>
            </a: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a:p>
            <a:pPr lvl="0"/>
            <a:endPar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pPr marL="285750" lvl="0" indent="-285750">
              <a:buFont typeface="Arial" panose="020B0604020202020204" pitchFamily="34" charset="0"/>
              <a:buChar char="•"/>
            </a:pPr>
            <a:r>
              <a:rPr lang="fr-FR" sz="1700"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En 2023, la</a:t>
            </a:r>
            <a:r>
              <a:rPr lang="fr-FR" sz="1700" dirty="0">
                <a:latin typeface="Arial Narrow" panose="020B0606020202030204" pitchFamily="34" charset="0"/>
              </a:rPr>
              <a:t> ville a été à l’initiative en favorisant l’installation d’un cabinet de 2 kinésithérapeutes au quartier du stade (cession du terrain à l’euro symbolique sous conditions d’activités). Les travaux sont en cours de finalisation et l’ouverture de ce nouveau cabinet est prévue en mars 2025.</a:t>
            </a:r>
          </a:p>
          <a:p>
            <a:pPr lvl="0"/>
            <a:endParaRPr lang="fr-FR" sz="1700" dirty="0">
              <a:latin typeface="Arial Narrow" panose="020B0606020202030204" pitchFamily="34" charset="0"/>
            </a:endParaRPr>
          </a:p>
          <a:p>
            <a:pPr marL="285750" indent="-285750">
              <a:buFont typeface="Arial" panose="020B0604020202020204" pitchFamily="34" charset="0"/>
              <a:buChar char="•"/>
            </a:pPr>
            <a:r>
              <a:rPr lang="fr-FR" sz="1700" dirty="0">
                <a:latin typeface="Arial Narrow" panose="020B0606020202030204" pitchFamily="34" charset="0"/>
              </a:rPr>
              <a:t>En 2025, l’équipe municipale continuera ses efforts en faveur de l’installation de nouveaux professionnels de santé et poursuivra son partenariat avec le GH70 en vue de l’enrichissement de l’offre hospitalière. </a:t>
            </a:r>
          </a:p>
          <a:p>
            <a:pPr marL="285750" lvl="0" indent="-285750">
              <a:buFont typeface="Arial" panose="020B0604020202020204" pitchFamily="34" charset="0"/>
              <a:buChar char="•"/>
            </a:pPr>
            <a:endPar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16119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24296-1344-73E9-9D7B-123C67FC3A1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F97F184-CD3E-DCF7-03D5-DCA505FC4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E907B9FB-75CF-FA47-8FA0-39C1E0FF55A9}"/>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75F1DFDF-7722-AB51-5C7C-ED2E37EC5795}"/>
              </a:ext>
            </a:extLst>
          </p:cNvPr>
          <p:cNvSpPr txBox="1"/>
          <p:nvPr/>
        </p:nvSpPr>
        <p:spPr>
          <a:xfrm>
            <a:off x="179512" y="733490"/>
            <a:ext cx="8795150" cy="1246495"/>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 </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D48C29F-D224-5EB2-BA25-8D4ED45235FF}"/>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Culture et animations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0E3CD7E5-87FF-1C4B-EC0E-EC3AF035D628}"/>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2FD3F2F2-0A51-5F0A-3CB0-3DB7E2139F5A}"/>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467B0490-1A07-2B34-6679-72E13D0CD625}"/>
              </a:ext>
            </a:extLst>
          </p:cNvPr>
          <p:cNvSpPr txBox="1"/>
          <p:nvPr/>
        </p:nvSpPr>
        <p:spPr>
          <a:xfrm>
            <a:off x="179512" y="1688918"/>
            <a:ext cx="8795150" cy="5121402"/>
          </a:xfrm>
          <a:prstGeom prst="rect">
            <a:avLst/>
          </a:prstGeom>
          <a:noFill/>
        </p:spPr>
        <p:txBody>
          <a:bodyPr wrap="square" rtlCol="0">
            <a:spAutoFit/>
          </a:bodyPr>
          <a:lstStyle/>
          <a:p>
            <a:pPr marL="534988"/>
            <a:r>
              <a:rPr lang="fr-FR" sz="1700"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Saison culturelle</a:t>
            </a:r>
            <a:endParaRPr lang="fr-FR" sz="1700" dirty="0">
              <a:latin typeface="Arial Narrow" panose="020B0606020202030204" pitchFamily="34" charset="0"/>
            </a:endParaRPr>
          </a:p>
          <a:p>
            <a:pPr marL="534988"/>
            <a:endParaRPr lang="fr-FR" sz="1700"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pPr marL="820738" indent="-285750">
              <a:buFont typeface="Arial" panose="020B0604020202020204" pitchFamily="34" charset="0"/>
              <a:buChar char="•"/>
            </a:pP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Hausse de la fréquentation des spectacles de la saison (plusieurs spectacles ont affiché complet),</a:t>
            </a:r>
          </a:p>
          <a:p>
            <a:pPr marL="820738" indent="-285750">
              <a:buFont typeface="Arial" panose="020B0604020202020204" pitchFamily="34" charset="0"/>
              <a:buChar char="•"/>
            </a:pPr>
            <a:r>
              <a:rPr lang="fr-FR" sz="1700"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Augmentation du nombre d’adhérents (+21%)</a:t>
            </a:r>
            <a:endPar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pPr marL="820738" indent="-285750">
              <a:buFont typeface="Arial" panose="020B0604020202020204" pitchFamily="34" charset="0"/>
              <a:buChar char="•"/>
            </a:pPr>
            <a:r>
              <a:rPr lang="fr-FR" sz="1700"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Poursuite de notre partenariat au sein du réseau régional permettant de capter une subvention de fonctionnement,</a:t>
            </a:r>
          </a:p>
          <a:p>
            <a:pPr marL="820738" indent="-285750">
              <a:buFont typeface="Arial" panose="020B0604020202020204" pitchFamily="34" charset="0"/>
              <a:buChar char="•"/>
            </a:pP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D</a:t>
            </a:r>
            <a:r>
              <a:rPr lang="fr-FR" sz="1700" dirty="0">
                <a:latin typeface="Arial Narrow" panose="020B0606020202030204" pitchFamily="34" charset="0"/>
              </a:rPr>
              <a:t>éménagement du pôle culturel dans les locaux de la bibliothèque. Cet accueil de cœur de ville permet d’identifier un espace culturel cohérent avec une plus grande polyvalence des agents. Forts de cette proximité, des projets communs seront étudiés au cours de l’année 2025</a:t>
            </a:r>
            <a:r>
              <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a:p>
            <a:pPr marL="228600" algn="just">
              <a:lnSpc>
                <a:spcPct val="115000"/>
              </a:lnSpc>
              <a:spcAft>
                <a:spcPts val="900"/>
              </a:spcAft>
            </a:pPr>
            <a:r>
              <a:rPr lang="fr-FR" sz="1700" dirty="0">
                <a:solidFill>
                  <a:srgbClr val="00000A"/>
                </a:solidFill>
                <a:latin typeface="Arial Narrow" panose="020B0606020202030204" pitchFamily="34" charset="0"/>
                <a:cs typeface="Times New Roman" panose="02020603050405020304" pitchFamily="18" charset="0"/>
              </a:rPr>
              <a:t> Les partenariats ont, eux aussi, été fructueux :</a:t>
            </a:r>
          </a:p>
          <a:p>
            <a:pPr marL="742950" lvl="1" indent="-285750" algn="just">
              <a:lnSpc>
                <a:spcPct val="115000"/>
              </a:lnSpc>
              <a:buFont typeface="Symbol" panose="05050102010706020507" pitchFamily="18" charset="2"/>
              <a:buChar char=""/>
            </a:pPr>
            <a:r>
              <a:rPr lang="fr-FR" sz="1700" dirty="0">
                <a:solidFill>
                  <a:srgbClr val="00000A"/>
                </a:solidFill>
                <a:latin typeface="Arial Narrow" panose="020B0606020202030204" pitchFamily="34" charset="0"/>
                <a:cs typeface="Times New Roman" panose="02020603050405020304" pitchFamily="18" charset="0"/>
              </a:rPr>
              <a:t>Les </a:t>
            </a:r>
            <a:r>
              <a:rPr lang="fr-FR" sz="1700" dirty="0" err="1">
                <a:solidFill>
                  <a:srgbClr val="00000A"/>
                </a:solidFill>
                <a:latin typeface="Arial Narrow" panose="020B0606020202030204" pitchFamily="34" charset="0"/>
                <a:cs typeface="Times New Roman" panose="02020603050405020304" pitchFamily="18" charset="0"/>
              </a:rPr>
              <a:t>Pluralies</a:t>
            </a:r>
            <a:r>
              <a:rPr lang="fr-FR" sz="1700" dirty="0">
                <a:solidFill>
                  <a:srgbClr val="00000A"/>
                </a:solidFill>
                <a:latin typeface="Arial Narrow" panose="020B0606020202030204" pitchFamily="34" charset="0"/>
                <a:cs typeface="Times New Roman" panose="02020603050405020304" pitchFamily="18" charset="0"/>
              </a:rPr>
              <a:t> ont accueilli plus de 6 000 spectateurs.</a:t>
            </a:r>
          </a:p>
          <a:p>
            <a:pPr marL="742950" lvl="1" indent="-285750" algn="just">
              <a:lnSpc>
                <a:spcPct val="115000"/>
              </a:lnSpc>
              <a:buFont typeface="Symbol" panose="05050102010706020507" pitchFamily="18" charset="2"/>
              <a:buChar char=""/>
            </a:pPr>
            <a:r>
              <a:rPr lang="fr-FR" sz="1700" dirty="0">
                <a:solidFill>
                  <a:srgbClr val="00000A"/>
                </a:solidFill>
                <a:latin typeface="Arial Narrow" panose="020B0606020202030204" pitchFamily="34" charset="0"/>
                <a:cs typeface="Times New Roman" panose="02020603050405020304" pitchFamily="18" charset="0"/>
              </a:rPr>
              <a:t>Le festival Art et Patrimoine a, cette année encore, amplifié son rayonnement.</a:t>
            </a:r>
          </a:p>
          <a:p>
            <a:pPr marL="742950" lvl="1" indent="-285750" algn="just">
              <a:lnSpc>
                <a:spcPct val="115000"/>
              </a:lnSpc>
              <a:buFont typeface="Symbol" panose="05050102010706020507" pitchFamily="18" charset="2"/>
              <a:buChar char=""/>
            </a:pPr>
            <a:r>
              <a:rPr lang="fr-FR" sz="1700" dirty="0">
                <a:solidFill>
                  <a:srgbClr val="00000A"/>
                </a:solidFill>
                <a:latin typeface="Arial Narrow" panose="020B0606020202030204" pitchFamily="34" charset="0"/>
                <a:cs typeface="Times New Roman" panose="02020603050405020304" pitchFamily="18" charset="0"/>
              </a:rPr>
              <a:t>Le festival de Port sur Saône a renouvelé sa confiance en délocalisant un spectacle.</a:t>
            </a:r>
          </a:p>
          <a:p>
            <a:pPr marL="742950" lvl="1" indent="-285750" algn="just">
              <a:lnSpc>
                <a:spcPct val="115000"/>
              </a:lnSpc>
              <a:spcAft>
                <a:spcPts val="900"/>
              </a:spcAft>
              <a:buFont typeface="Symbol" panose="05050102010706020507" pitchFamily="18" charset="2"/>
              <a:buChar char=""/>
            </a:pPr>
            <a:r>
              <a:rPr lang="fr-FR" sz="1700" dirty="0">
                <a:solidFill>
                  <a:srgbClr val="00000A"/>
                </a:solidFill>
                <a:latin typeface="Arial Narrow" panose="020B0606020202030204" pitchFamily="34" charset="0"/>
                <a:cs typeface="Times New Roman" panose="02020603050405020304" pitchFamily="18" charset="0"/>
              </a:rPr>
              <a:t>Venise à Luxeuil a conforté son ancrage avec encore un beau succès en 2024.</a:t>
            </a:r>
          </a:p>
          <a:p>
            <a:pPr marL="228600" algn="just">
              <a:lnSpc>
                <a:spcPct val="115000"/>
              </a:lnSpc>
              <a:spcAft>
                <a:spcPts val="900"/>
              </a:spcAft>
            </a:pPr>
            <a:endParaRPr lang="fr-FR" sz="1700" dirty="0">
              <a:solidFill>
                <a:srgbClr val="00000A"/>
              </a:solidFill>
              <a:latin typeface="Arial Narrow" panose="020B0606020202030204" pitchFamily="34" charset="0"/>
              <a:cs typeface="Times New Roman" panose="02020603050405020304" pitchFamily="18" charset="0"/>
            </a:endParaRPr>
          </a:p>
          <a:p>
            <a:pPr marL="820738" indent="-285750">
              <a:buFont typeface="Arial" panose="020B0604020202020204" pitchFamily="34" charset="0"/>
              <a:buChar char="•"/>
            </a:pPr>
            <a:endParaRPr lang="fr-FR" sz="1700" dirty="0">
              <a:solidFill>
                <a:srgbClr val="00000A"/>
              </a:solidFill>
              <a:latin typeface="Arial Narrow" panose="020B0606020202030204" pitchFamily="34" charset="0"/>
              <a:cs typeface="Times New Roman" panose="02020603050405020304" pitchFamily="18" charset="0"/>
            </a:endParaRPr>
          </a:p>
          <a:p>
            <a:pPr marL="534988"/>
            <a:endPar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82669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BA39-D223-C7F8-58CA-7F9F25F0AE5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7FBE4A9-7223-A5DA-5224-7F1D7CCD1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0A2D151B-48C5-CB4E-B869-0293A8751919}"/>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44D1153E-BD31-BC30-A5C6-B2B380080545}"/>
              </a:ext>
            </a:extLst>
          </p:cNvPr>
          <p:cNvSpPr txBox="1"/>
          <p:nvPr/>
        </p:nvSpPr>
        <p:spPr>
          <a:xfrm>
            <a:off x="179512" y="733490"/>
            <a:ext cx="8795150" cy="1246495"/>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 </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94A2DBAD-097A-75B2-0C50-21B7FB946117}"/>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Culture et animations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9C257274-78F5-4702-2D8F-0A86FD6A719B}"/>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7DECA867-CB94-6257-458A-3AFE5B7233EF}"/>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1CBAEA07-1D5F-FDC5-6343-B754B0DDD7AF}"/>
              </a:ext>
            </a:extLst>
          </p:cNvPr>
          <p:cNvSpPr txBox="1"/>
          <p:nvPr/>
        </p:nvSpPr>
        <p:spPr>
          <a:xfrm>
            <a:off x="179512" y="1688918"/>
            <a:ext cx="8795150" cy="5364545"/>
          </a:xfrm>
          <a:prstGeom prst="rect">
            <a:avLst/>
          </a:prstGeom>
          <a:noFill/>
        </p:spPr>
        <p:txBody>
          <a:bodyPr wrap="square" rtlCol="0">
            <a:spAutoFit/>
          </a:bodyPr>
          <a:lstStyle/>
          <a:p>
            <a:pPr marL="228600" algn="just">
              <a:lnSpc>
                <a:spcPct val="115000"/>
              </a:lnSpc>
              <a:spcAft>
                <a:spcPts val="900"/>
              </a:spcAft>
            </a:pPr>
            <a:r>
              <a:rPr lang="fr-FR" sz="1800"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Cinéma</a:t>
            </a:r>
          </a:p>
          <a:p>
            <a:pPr marL="971550" lvl="1"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H</a:t>
            </a: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ausse de la fréquentation avec 26 355 entrées (soit + 5,6% par rapport à 2023) permettant de baisser la subvention du budget principal.</a:t>
            </a:r>
          </a:p>
          <a:p>
            <a:pPr marL="971550" lvl="1" indent="-285750" algn="just">
              <a:lnSpc>
                <a:spcPct val="115000"/>
              </a:lnSpc>
              <a:spcAft>
                <a:spcPts val="900"/>
              </a:spcAft>
              <a:buFont typeface="Arial" panose="020B0604020202020204" pitchFamily="34" charset="0"/>
              <a:buChar char="•"/>
            </a:pP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Les projections débats organisées avec l’association « Plombières cinéma » sont appréciées et ont permis l’accueil d’artistes reconnus à l’Espace Molière dont Jean-Jacques Annaud et Jean Becker. </a:t>
            </a:r>
            <a:r>
              <a:rPr lang="fr-FR" dirty="0">
                <a:latin typeface="Arial Narrow" panose="020B0606020202030204" pitchFamily="34" charset="0"/>
              </a:rPr>
              <a:t>Ce partenariat a généré 450 entrées pour l’année 2024.</a:t>
            </a:r>
          </a:p>
          <a:p>
            <a:pPr marL="971550" lvl="1" indent="-285750" algn="just">
              <a:lnSpc>
                <a:spcPct val="115000"/>
              </a:lnSpc>
              <a:spcAft>
                <a:spcPts val="900"/>
              </a:spcAft>
              <a:buFont typeface="Arial" panose="020B0604020202020204" pitchFamily="34" charset="0"/>
              <a:buChar char="•"/>
            </a:pPr>
            <a:r>
              <a:rPr lang="fr-FR" dirty="0">
                <a:latin typeface="Arial Narrow" panose="020B0606020202030204" pitchFamily="34" charset="0"/>
              </a:rPr>
              <a:t>2025 sera l’année du transfert du cinéma au JOA Casino, comme prévu dans la délégation de Service Public. Cependant, le fonctionnement ne sera pas modifié puisque le JOA Casino s’est engagé à maintenir le niveau de services, le nombre de séances, les tarifs et partenariats actuels. La saison culturelle continuera d’être organisée dans les locaux de l’Espace Molière et ce transfert ouvrira de nouvelles opportunités d’animations et de spectacles. </a:t>
            </a:r>
          </a:p>
          <a:p>
            <a:pPr marL="228600" algn="just">
              <a:lnSpc>
                <a:spcPct val="115000"/>
              </a:lnSpc>
              <a:spcAft>
                <a:spcPts val="900"/>
              </a:spcAft>
            </a:pPr>
            <a:endParaRPr lang="fr-FR" dirty="0">
              <a:solidFill>
                <a:srgbClr val="00000A"/>
              </a:solidFill>
              <a:latin typeface="Arial Narrow" panose="020B0606020202030204" pitchFamily="34" charset="0"/>
              <a:cs typeface="Times New Roman" panose="02020603050405020304" pitchFamily="18" charset="0"/>
            </a:endParaRPr>
          </a:p>
          <a:p>
            <a:pPr marL="820738" indent="-285750">
              <a:buFont typeface="Arial" panose="020B0604020202020204" pitchFamily="34" charset="0"/>
              <a:buChar char="•"/>
            </a:pPr>
            <a:endParaRPr lang="fr-FR" dirty="0">
              <a:solidFill>
                <a:srgbClr val="00000A"/>
              </a:solidFill>
              <a:latin typeface="Arial Narrow" panose="020B0606020202030204" pitchFamily="34" charset="0"/>
              <a:cs typeface="Times New Roman" panose="02020603050405020304" pitchFamily="18" charset="0"/>
            </a:endParaRPr>
          </a:p>
          <a:p>
            <a:pPr marL="534988"/>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71297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1062664-476A-F205-6D10-8202BAF0B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1. Préserver notre bonne santé financière afin d’accompagner les grands projets à venir</a:t>
            </a: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E3A3434D-EE16-1C1E-B4D9-F0E2EE9C9F02}"/>
              </a:ext>
            </a:extLst>
          </p:cNvPr>
          <p:cNvSpPr txBox="1"/>
          <p:nvPr/>
        </p:nvSpPr>
        <p:spPr>
          <a:xfrm>
            <a:off x="-540568" y="1970326"/>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stratégie de désendettement</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1241FBE-E450-F410-5E6A-6D7D1C9D61C7}"/>
              </a:ext>
            </a:extLst>
          </p:cNvPr>
          <p:cNvSpPr txBox="1"/>
          <p:nvPr/>
        </p:nvSpPr>
        <p:spPr>
          <a:xfrm>
            <a:off x="683568" y="2636912"/>
            <a:ext cx="3600400" cy="2308324"/>
          </a:xfrm>
          <a:prstGeom prst="rect">
            <a:avLst/>
          </a:prstGeom>
          <a:noFill/>
        </p:spPr>
        <p:txBody>
          <a:bodyPr wrap="square" rtlCol="0">
            <a:spAutoFit/>
          </a:bodyPr>
          <a:lstStyle/>
          <a:p>
            <a:r>
              <a:rPr lang="fr-FR" sz="18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Acte 1 =&gt; 2008 -2018 </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Un travail de gestion exemplaire et la mise en œuvre du plan d’attractivité « Préférez Luxeuil ». </a:t>
            </a:r>
          </a:p>
          <a:p>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En 10 ans, la dette de la ville est passée de 15 657 000 € à 9 501 924 € soit une baisse de plus de 6 millions d’euros.</a:t>
            </a:r>
            <a:endParaRPr lang="fr-FR" dirty="0"/>
          </a:p>
        </p:txBody>
      </p:sp>
      <p:pic>
        <p:nvPicPr>
          <p:cNvPr id="5" name="Image 4">
            <a:extLst>
              <a:ext uri="{FF2B5EF4-FFF2-40B4-BE49-F238E27FC236}">
                <a16:creationId xmlns:a16="http://schemas.microsoft.com/office/drawing/2014/main" id="{8CC75C51-BFD6-01A3-70DF-D2486A51FD64}"/>
              </a:ext>
            </a:extLst>
          </p:cNvPr>
          <p:cNvPicPr>
            <a:picLocks noChangeAspect="1"/>
          </p:cNvPicPr>
          <p:nvPr/>
        </p:nvPicPr>
        <p:blipFill>
          <a:blip r:embed="rId3"/>
          <a:stretch>
            <a:fillRect/>
          </a:stretch>
        </p:blipFill>
        <p:spPr bwMode="auto">
          <a:xfrm>
            <a:off x="4427984" y="2387551"/>
            <a:ext cx="3966210" cy="3560445"/>
          </a:xfrm>
          <a:prstGeom prst="rect">
            <a:avLst/>
          </a:prstGeom>
          <a:ln w="3175">
            <a:solidFill>
              <a:srgbClr val="000000"/>
            </a:solidFill>
          </a:ln>
        </p:spPr>
      </p:pic>
      <p:sp>
        <p:nvSpPr>
          <p:cNvPr id="6" name="Ellipse 5">
            <a:extLst>
              <a:ext uri="{FF2B5EF4-FFF2-40B4-BE49-F238E27FC236}">
                <a16:creationId xmlns:a16="http://schemas.microsoft.com/office/drawing/2014/main" id="{22D6873C-5FAA-5740-1B45-FB6D93E7EA1E}"/>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BA39-D223-C7F8-58CA-7F9F25F0AE5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7FBE4A9-7223-A5DA-5224-7F1D7CCD1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0A2D151B-48C5-CB4E-B869-0293A8751919}"/>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44D1153E-BD31-BC30-A5C6-B2B380080545}"/>
              </a:ext>
            </a:extLst>
          </p:cNvPr>
          <p:cNvSpPr txBox="1"/>
          <p:nvPr/>
        </p:nvSpPr>
        <p:spPr>
          <a:xfrm>
            <a:off x="179512" y="733490"/>
            <a:ext cx="8795150" cy="1246495"/>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 </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94A2DBAD-097A-75B2-0C50-21B7FB946117}"/>
              </a:ext>
            </a:extLst>
          </p:cNvPr>
          <p:cNvSpPr txBox="1"/>
          <p:nvPr/>
        </p:nvSpPr>
        <p:spPr>
          <a:xfrm>
            <a:off x="-540568" y="1281159"/>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Culture et animations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9C257274-78F5-4702-2D8F-0A86FD6A719B}"/>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7DECA867-CB94-6257-458A-3AFE5B7233EF}"/>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1CBAEA07-1D5F-FDC5-6343-B754B0DDD7AF}"/>
              </a:ext>
            </a:extLst>
          </p:cNvPr>
          <p:cNvSpPr txBox="1"/>
          <p:nvPr/>
        </p:nvSpPr>
        <p:spPr>
          <a:xfrm>
            <a:off x="179512" y="1688918"/>
            <a:ext cx="8795150" cy="4727448"/>
          </a:xfrm>
          <a:prstGeom prst="rect">
            <a:avLst/>
          </a:prstGeom>
          <a:noFill/>
        </p:spPr>
        <p:txBody>
          <a:bodyPr wrap="square" rtlCol="0">
            <a:spAutoFit/>
          </a:bodyPr>
          <a:lstStyle/>
          <a:p>
            <a:pPr marL="228600" algn="just">
              <a:lnSpc>
                <a:spcPct val="115000"/>
              </a:lnSpc>
              <a:spcAft>
                <a:spcPts val="900"/>
              </a:spcAft>
            </a:pPr>
            <a:r>
              <a:rPr lang="fr-FR" sz="1800" u="sng"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Bibliothèque</a:t>
            </a:r>
          </a:p>
          <a:p>
            <a:pPr marL="971550" lvl="1"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Poursuite </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du partenariat avec la Médiathèque départementale et la librairie installée en centre-ville. </a:t>
            </a:r>
          </a:p>
          <a:p>
            <a:pPr marL="971550" lvl="1"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Renouvellement de l</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’accueil des classes et des animations notamment le festival du conte qui a connu un beau succès en 2024. </a:t>
            </a:r>
          </a:p>
          <a:p>
            <a:pPr marL="228600" algn="just">
              <a:lnSpc>
                <a:spcPct val="115000"/>
              </a:lnSpc>
              <a:spcAft>
                <a:spcPts val="900"/>
              </a:spcAft>
            </a:pPr>
            <a:r>
              <a:rPr lang="fr-FR" dirty="0">
                <a:latin typeface="Arial Narrow" panose="020B0606020202030204" pitchFamily="34" charset="0"/>
              </a:rPr>
              <a:t>Après une hausse significative de l’enveloppe en 2024, en 2025, nous viserons à maintenir l’enveloppe budgétaire allouée à la programmation de la saison culturelle à un niveau comparable afin de garantir une grande qualité de programmation. De nouvelles pistes sont en cours pour accueillir des créations dans nos infrastructures et lier des partenariats permettant de recevoir de nouvelles têtes d’affiches comme ce fut le cas avec Laurent Voulzy en 2023 et Yves Duteil en 2024</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a:p>
            <a:pPr marL="228600" algn="just">
              <a:lnSpc>
                <a:spcPct val="115000"/>
              </a:lnSpc>
              <a:spcAft>
                <a:spcPts val="900"/>
              </a:spcAft>
            </a:pPr>
            <a:endParaRPr lang="fr-FR" dirty="0">
              <a:solidFill>
                <a:srgbClr val="00000A"/>
              </a:solidFill>
              <a:latin typeface="Arial Narrow" panose="020B0606020202030204" pitchFamily="34" charset="0"/>
              <a:cs typeface="Times New Roman" panose="02020603050405020304" pitchFamily="18" charset="0"/>
            </a:endParaRPr>
          </a:p>
          <a:p>
            <a:pPr marL="820738" indent="-285750">
              <a:buFont typeface="Arial" panose="020B0604020202020204" pitchFamily="34" charset="0"/>
              <a:buChar char="•"/>
            </a:pPr>
            <a:endParaRPr lang="fr-FR" dirty="0">
              <a:solidFill>
                <a:srgbClr val="00000A"/>
              </a:solidFill>
              <a:latin typeface="Arial Narrow" panose="020B0606020202030204" pitchFamily="34" charset="0"/>
              <a:cs typeface="Times New Roman" panose="02020603050405020304" pitchFamily="18" charset="0"/>
            </a:endParaRPr>
          </a:p>
          <a:p>
            <a:pPr marL="534988"/>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890762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E67E6-D969-F693-C09C-8EFDCE52A56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7C9B29C-FD25-C8E1-03B3-FE3AED564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EEAE6490-DC1F-957A-72A1-EAE80E8CCB8B}"/>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AEC82AC3-C335-DF94-BE08-4649498D3A1D}"/>
              </a:ext>
            </a:extLst>
          </p:cNvPr>
          <p:cNvSpPr txBox="1"/>
          <p:nvPr/>
        </p:nvSpPr>
        <p:spPr>
          <a:xfrm>
            <a:off x="179512" y="733490"/>
            <a:ext cx="8795150" cy="47705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a:t>
            </a:r>
          </a:p>
        </p:txBody>
      </p:sp>
      <p:sp>
        <p:nvSpPr>
          <p:cNvPr id="3" name="ZoneTexte 2">
            <a:extLst>
              <a:ext uri="{FF2B5EF4-FFF2-40B4-BE49-F238E27FC236}">
                <a16:creationId xmlns:a16="http://schemas.microsoft.com/office/drawing/2014/main" id="{ED2A429E-48B3-FA33-6750-F0199E4B2FA0}"/>
              </a:ext>
            </a:extLst>
          </p:cNvPr>
          <p:cNvSpPr txBox="1"/>
          <p:nvPr/>
        </p:nvSpPr>
        <p:spPr>
          <a:xfrm>
            <a:off x="-523138" y="1149045"/>
            <a:ext cx="7200800" cy="441980"/>
          </a:xfrm>
          <a:prstGeom prst="rect">
            <a:avLst/>
          </a:prstGeom>
          <a:noFill/>
        </p:spPr>
        <p:txBody>
          <a:bodyPr wrap="square" rtlCol="0">
            <a:spAutoFit/>
          </a:bodyPr>
          <a:lstStyle/>
          <a:p>
            <a:pPr lvl="2" algn="just">
              <a:lnSpc>
                <a:spcPct val="110000"/>
              </a:lnSpc>
              <a:spcAft>
                <a:spcPts val="900"/>
              </a:spcAft>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Jeunesse et sports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E082B010-0280-7F31-BE39-750678FF7441}"/>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6E47EB07-8BBF-C2DB-BAC3-CDDABFDC484E}"/>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A641B1ED-3A6A-1FBC-D880-353A2346ABEC}"/>
              </a:ext>
            </a:extLst>
          </p:cNvPr>
          <p:cNvSpPr txBox="1"/>
          <p:nvPr/>
        </p:nvSpPr>
        <p:spPr>
          <a:xfrm>
            <a:off x="179512" y="1591025"/>
            <a:ext cx="8795150" cy="5332229"/>
          </a:xfrm>
          <a:prstGeom prst="rect">
            <a:avLst/>
          </a:prstGeom>
          <a:noFill/>
        </p:spPr>
        <p:txBody>
          <a:bodyPr wrap="square" rtlCol="0">
            <a:spAutoFit/>
          </a:bodyPr>
          <a:lstStyle/>
          <a:p>
            <a:pPr marL="514350" indent="-285750" algn="just">
              <a:spcAft>
                <a:spcPts val="900"/>
              </a:spcAft>
              <a:buFont typeface="Arial" panose="020B0604020202020204" pitchFamily="34" charset="0"/>
              <a:buChar char="•"/>
            </a:pP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Un axe important dans le projet municipal : le soutien aux associations et animations sportives maintenu et valorisé pour continuer à hisser la cité thermale au plus haut rang. </a:t>
            </a:r>
          </a:p>
          <a:p>
            <a:pPr marL="514350" indent="-285750" algn="just">
              <a:spcAft>
                <a:spcPts val="900"/>
              </a:spcAft>
              <a:buFont typeface="Arial" panose="020B0604020202020204" pitchFamily="34" charset="0"/>
              <a:buChar char="•"/>
            </a:pPr>
            <a:r>
              <a:rPr lang="fr-FR" dirty="0">
                <a:latin typeface="Arial Narrow" panose="020B0606020202030204" pitchFamily="34" charset="0"/>
              </a:rPr>
              <a:t>2024 : Organisation d’Olympiades au stade André </a:t>
            </a:r>
            <a:r>
              <a:rPr lang="fr-FR" dirty="0" err="1">
                <a:latin typeface="Arial Narrow" panose="020B0606020202030204" pitchFamily="34" charset="0"/>
              </a:rPr>
              <a:t>Maroselli</a:t>
            </a:r>
            <a:r>
              <a:rPr lang="fr-FR" dirty="0">
                <a:latin typeface="Arial Narrow" panose="020B0606020202030204" pitchFamily="34" charset="0"/>
              </a:rPr>
              <a:t> permettant également la réalisation d’une fresque sur l’enceinte du stade.</a:t>
            </a:r>
          </a:p>
          <a:p>
            <a:pPr marL="514350" indent="-285750" algn="just">
              <a:spcAft>
                <a:spcPts val="900"/>
              </a:spcAft>
              <a:buFont typeface="Arial" panose="020B0604020202020204" pitchFamily="34" charset="0"/>
              <a:buChar char="•"/>
            </a:pPr>
            <a:r>
              <a:rPr lang="fr-FR" dirty="0">
                <a:latin typeface="Arial Narrow" panose="020B0606020202030204" pitchFamily="34" charset="0"/>
              </a:rPr>
              <a:t>2025 : Organisation d’une première course nature intitulée « </a:t>
            </a:r>
            <a:r>
              <a:rPr lang="fr-FR" dirty="0" err="1">
                <a:latin typeface="Arial Narrow" panose="020B0606020202030204" pitchFamily="34" charset="0"/>
              </a:rPr>
              <a:t>Lux’Trail</a:t>
            </a:r>
            <a:r>
              <a:rPr lang="fr-FR" dirty="0">
                <a:latin typeface="Arial Narrow" panose="020B0606020202030204" pitchFamily="34" charset="0"/>
              </a:rPr>
              <a:t> ».</a:t>
            </a:r>
          </a:p>
          <a:p>
            <a:pPr marL="514350" indent="-285750" algn="just">
              <a:spcAft>
                <a:spcPts val="900"/>
              </a:spcAft>
              <a:buFont typeface="Arial" panose="020B0604020202020204" pitchFamily="34" charset="0"/>
              <a:buChar char="•"/>
            </a:pPr>
            <a:r>
              <a:rPr lang="fr-FR" dirty="0">
                <a:latin typeface="Arial Narrow" panose="020B0606020202030204" pitchFamily="34" charset="0"/>
              </a:rPr>
              <a:t>Recrutement d’un cabinet de maîtrise d’œuvre pour la restructuration de la Halle Beauregard. L’étude se poursuivra en 2025 avec la consultation des clubs usagers afin de finaliser le programme de travaux à engager. Dans l’attente des travaux de la future salle d’Haltérophilie, l’espace dédié à ce club, au sein du palais des sports, a été restructuré en 2024 par les services de la ville.</a:t>
            </a:r>
          </a:p>
          <a:p>
            <a:pPr marL="514350" indent="-285750" algn="just">
              <a:spcAft>
                <a:spcPts val="900"/>
              </a:spcAft>
              <a:buFont typeface="Arial" panose="020B0604020202020204" pitchFamily="34" charset="0"/>
              <a:buChar char="•"/>
            </a:pPr>
            <a:r>
              <a:rPr lang="fr-FR" dirty="0">
                <a:latin typeface="Arial Narrow" panose="020B0606020202030204" pitchFamily="34" charset="0"/>
              </a:rPr>
              <a:t>Début 2025, remplacement des éclairages du stade en LED, et réhabilitation de la buvette du boulodrome en partenariat avec ses utilisateurs. </a:t>
            </a:r>
          </a:p>
          <a:p>
            <a:pPr marL="514350" indent="-285750" algn="just">
              <a:spcAft>
                <a:spcPts val="900"/>
              </a:spcAft>
              <a:buFont typeface="Arial" panose="020B0604020202020204" pitchFamily="34" charset="0"/>
              <a:buChar char="•"/>
            </a:pPr>
            <a:r>
              <a:rPr lang="fr-FR" dirty="0">
                <a:latin typeface="Arial Narrow" panose="020B0606020202030204" pitchFamily="34" charset="0"/>
              </a:rPr>
              <a:t>Modification de la toiture des vestiaires du stade de pallier les infiltrations d’eau récurrentes</a:t>
            </a:r>
          </a:p>
          <a:p>
            <a:pPr marL="228600" algn="just">
              <a:spcAft>
                <a:spcPts val="900"/>
              </a:spcAft>
            </a:pPr>
            <a:endParaRPr lang="fr-FR" dirty="0">
              <a:solidFill>
                <a:srgbClr val="00000A"/>
              </a:solidFill>
              <a:latin typeface="Arial Narrow" panose="020B0606020202030204" pitchFamily="34" charset="0"/>
              <a:cs typeface="Times New Roman" panose="02020603050405020304" pitchFamily="18" charset="0"/>
            </a:endParaRPr>
          </a:p>
          <a:p>
            <a:pPr marL="820738" indent="-285750">
              <a:buFont typeface="Arial" panose="020B0604020202020204" pitchFamily="34" charset="0"/>
              <a:buChar char="•"/>
            </a:pPr>
            <a:endParaRPr lang="fr-FR" dirty="0">
              <a:solidFill>
                <a:srgbClr val="00000A"/>
              </a:solidFill>
              <a:latin typeface="Arial Narrow" panose="020B0606020202030204" pitchFamily="34" charset="0"/>
              <a:cs typeface="Times New Roman" panose="02020603050405020304" pitchFamily="18" charset="0"/>
            </a:endParaRPr>
          </a:p>
          <a:p>
            <a:pPr marL="534988"/>
            <a:endPar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1359586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1CC26-7A75-7C41-E806-B2ACD17EB4D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BC64560-0ECB-E5C8-E53C-3D641CFB6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46FB6159-A920-FB3D-A194-4B18E091AC3B}"/>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6A6032C6-3ECE-B0C4-1CAC-339297EA5FC6}"/>
              </a:ext>
            </a:extLst>
          </p:cNvPr>
          <p:cNvSpPr txBox="1"/>
          <p:nvPr/>
        </p:nvSpPr>
        <p:spPr>
          <a:xfrm>
            <a:off x="179512" y="733490"/>
            <a:ext cx="8795150" cy="1246495"/>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7. Rendre la cité thermale toujours plus attractive </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0AD1E705-7471-925D-C4C3-FEB457FADC7B}"/>
              </a:ext>
            </a:extLst>
          </p:cNvPr>
          <p:cNvSpPr txBox="1"/>
          <p:nvPr/>
        </p:nvSpPr>
        <p:spPr>
          <a:xfrm>
            <a:off x="-540568" y="1281159"/>
            <a:ext cx="7200800" cy="441980"/>
          </a:xfrm>
          <a:prstGeom prst="rect">
            <a:avLst/>
          </a:prstGeom>
          <a:noFill/>
        </p:spPr>
        <p:txBody>
          <a:bodyPr wrap="square" rtlCol="0">
            <a:spAutoFit/>
          </a:bodyPr>
          <a:lstStyle/>
          <a:p>
            <a:pPr lvl="2" algn="just">
              <a:lnSpc>
                <a:spcPct val="110000"/>
              </a:lnSpc>
              <a:spcAft>
                <a:spcPts val="900"/>
              </a:spcAft>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Sécurité</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A226E342-63F3-F522-D381-0C8485A128D1}"/>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14A1C6CA-5666-3D4A-6089-0DC176AEAE1A}"/>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CA019655-5BF7-9221-40FE-FC35E9F42D6F}"/>
              </a:ext>
            </a:extLst>
          </p:cNvPr>
          <p:cNvSpPr txBox="1"/>
          <p:nvPr/>
        </p:nvSpPr>
        <p:spPr>
          <a:xfrm>
            <a:off x="179512" y="1920455"/>
            <a:ext cx="8795150" cy="3693319"/>
          </a:xfrm>
          <a:prstGeom prst="rect">
            <a:avLst/>
          </a:prstGeom>
          <a:noFill/>
        </p:spPr>
        <p:txBody>
          <a:bodyPr wrap="square" rtlCol="0">
            <a:spAutoFit/>
          </a:bodyPr>
          <a:lstStyle/>
          <a:p>
            <a:r>
              <a:rPr lang="fr-FR" dirty="0">
                <a:latin typeface="Arial Narrow" panose="020B0606020202030204" pitchFamily="34" charset="0"/>
              </a:rPr>
              <a:t>En matière de sécurité et de prévention de la délinquance, la commune poursuivra son partenariat avec la Gendarmerie Nationale (convention Police / Gendarmerie). Les agents de la police municipale resteront mobilisés sur leur mission de tranquillité publique et continueront à travailler régulièrement en horaires de soirée. La priorité sera mise sur la lutte contre les incivilités du quotidien (dépôts sauvages, nuisances sonores, déjections canines...).</a:t>
            </a:r>
          </a:p>
          <a:p>
            <a:r>
              <a:rPr lang="fr-FR" dirty="0">
                <a:latin typeface="Arial Narrow" panose="020B0606020202030204" pitchFamily="34" charset="0"/>
              </a:rPr>
              <a:t> </a:t>
            </a:r>
          </a:p>
          <a:p>
            <a:r>
              <a:rPr lang="fr-FR" dirty="0">
                <a:latin typeface="Arial Narrow" panose="020B0606020202030204" pitchFamily="34" charset="0"/>
              </a:rPr>
              <a:t>A ce jour, 44 caméras de vidéo protection, proposant 70 vues différentes, sont opérationnelles sur le territoire. Pour 2025, la commune et ses partenaires ont validé un programme d’extension de son réseau qui consiste à s’équiper de 10 nouvelles caméras (6 caméras de sécurisation de la voie publique sur des sites validés par le CLSPD, et 4 caméras orientées vers des sites dits « sensibles » (établissements scolaires). Des demandes de subventions vont être déposées en ce sens.</a:t>
            </a:r>
          </a:p>
          <a:p>
            <a:pPr marL="820738" indent="-285750">
              <a:buFont typeface="Arial" panose="020B0604020202020204" pitchFamily="34" charset="0"/>
              <a:buChar char="•"/>
            </a:pPr>
            <a:endParaRPr lang="fr-FR" dirty="0">
              <a:solidFill>
                <a:srgbClr val="00000A"/>
              </a:solidFill>
              <a:latin typeface="Arial Narrow" panose="020B0606020202030204" pitchFamily="34" charset="0"/>
              <a:cs typeface="Times New Roman" panose="02020603050405020304" pitchFamily="18" charset="0"/>
            </a:endParaRPr>
          </a:p>
          <a:p>
            <a:pPr marL="534988"/>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882292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8C8F-3432-3D3F-7CF8-6391E9CC4BD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B5C99EC-094B-B7CF-853A-0412D9E78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C4A53BCD-07B2-9D59-31C1-56FD284F96F3}"/>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0BE23727-4759-68DB-6EB4-0C52173C3E40}"/>
              </a:ext>
            </a:extLst>
          </p:cNvPr>
          <p:cNvSpPr txBox="1"/>
          <p:nvPr/>
        </p:nvSpPr>
        <p:spPr>
          <a:xfrm>
            <a:off x="179512" y="733490"/>
            <a:ext cx="8795150" cy="1631216"/>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8. Être aux côtés de personnes âgées et/ou fragiles</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08B3E478-C395-1C84-6317-C6228C0D7918}"/>
              </a:ext>
            </a:extLst>
          </p:cNvPr>
          <p:cNvSpPr txBox="1"/>
          <p:nvPr/>
        </p:nvSpPr>
        <p:spPr>
          <a:xfrm>
            <a:off x="-684584" y="1192292"/>
            <a:ext cx="7200800" cy="441980"/>
          </a:xfrm>
          <a:prstGeom prst="rect">
            <a:avLst/>
          </a:prstGeom>
          <a:noFill/>
        </p:spPr>
        <p:txBody>
          <a:bodyPr wrap="square" rtlCol="0">
            <a:spAutoFit/>
          </a:bodyPr>
          <a:lstStyle/>
          <a:p>
            <a:pPr lvl="2" algn="just">
              <a:lnSpc>
                <a:spcPct val="110000"/>
              </a:lnSpc>
              <a:spcAft>
                <a:spcPts val="900"/>
              </a:spcAft>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Résidence Autonomie les </a:t>
            </a:r>
            <a:r>
              <a:rPr lang="fr-FR" sz="2200" b="1" dirty="0" err="1">
                <a:solidFill>
                  <a:srgbClr val="00000A"/>
                </a:solidFill>
                <a:latin typeface="Arial Narrow" panose="020B0606020202030204" pitchFamily="34" charset="0"/>
                <a:ea typeface="Tw Cen MT" panose="020B0602020104020603" pitchFamily="34" charset="0"/>
                <a:cs typeface="Times New Roman" panose="02020603050405020304" pitchFamily="18" charset="0"/>
              </a:rPr>
              <a:t>Barrèges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4A1FBCFB-658D-8F20-A226-CD40899B7670}"/>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E299649E-4CDA-F1E2-2E4C-EAB7B9E4C22A}"/>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D24B33B7-7F5F-E60D-2694-57A925BDD22A}"/>
              </a:ext>
            </a:extLst>
          </p:cNvPr>
          <p:cNvSpPr txBox="1"/>
          <p:nvPr/>
        </p:nvSpPr>
        <p:spPr>
          <a:xfrm>
            <a:off x="214441" y="1726535"/>
            <a:ext cx="8795150" cy="4524315"/>
          </a:xfrm>
          <a:prstGeom prst="rect">
            <a:avLst/>
          </a:prstGeom>
          <a:noFill/>
        </p:spPr>
        <p:txBody>
          <a:bodyPr wrap="square" rtlCol="0">
            <a:spAutoFit/>
          </a:bodyPr>
          <a:lstStyle/>
          <a:p>
            <a:r>
              <a:rPr lang="fr-FR" sz="1600" dirty="0">
                <a:latin typeface="Arial Narrow" panose="020B0606020202030204" pitchFamily="34" charset="0"/>
              </a:rPr>
              <a:t>Les travaux de réhabilitation des Barrèges ont débuté en septembre 2024 afin d’apporter un équipement de qualité aux personnes âgées (travaux d'isolation, de rénovation intérieure mais également des réseaux). Les travaux continueront en 2025.</a:t>
            </a:r>
          </a:p>
          <a:p>
            <a:r>
              <a:rPr lang="fr-FR" sz="1600" dirty="0">
                <a:latin typeface="Arial Narrow" panose="020B0606020202030204" pitchFamily="34" charset="0"/>
              </a:rPr>
              <a:t> </a:t>
            </a:r>
          </a:p>
          <a:p>
            <a:r>
              <a:rPr lang="fr-FR" sz="1600" dirty="0">
                <a:latin typeface="Arial Narrow" panose="020B0606020202030204" pitchFamily="34" charset="0"/>
              </a:rPr>
              <a:t>Ces travaux d’ampleur (3.2 millions d’euros) portés par le bailleur public habitat 70, auront un impact sur la subvention du budget principal au budget de la résidence autonomie. En effet, le reste à charge pour la ville représente 2 325 318€, échelonnés sur les 20 années à venir, soit 116 265 € par an en complément de la subvention de fonctionnement habituelle. </a:t>
            </a:r>
          </a:p>
          <a:p>
            <a:r>
              <a:rPr lang="fr-FR" sz="1600" dirty="0">
                <a:latin typeface="Arial Narrow" panose="020B0606020202030204" pitchFamily="34" charset="0"/>
              </a:rPr>
              <a:t> </a:t>
            </a:r>
          </a:p>
          <a:p>
            <a:r>
              <a:rPr lang="fr-FR" sz="1600" dirty="0">
                <a:latin typeface="Arial Narrow" panose="020B0606020202030204" pitchFamily="34" charset="0"/>
              </a:rPr>
              <a:t>Finalisation du bâtiment C à la fin du printemps afin d’accueillir l’Association Haut-</a:t>
            </a:r>
            <a:r>
              <a:rPr lang="fr-FR" sz="1600" dirty="0" err="1">
                <a:latin typeface="Arial Narrow" panose="020B0606020202030204" pitchFamily="34" charset="0"/>
              </a:rPr>
              <a:t>Saônoise</a:t>
            </a:r>
            <a:r>
              <a:rPr lang="fr-FR" sz="1600" dirty="0">
                <a:latin typeface="Arial Narrow" panose="020B0606020202030204" pitchFamily="34" charset="0"/>
              </a:rPr>
              <a:t> pour la Sauvegarde de l’Enfance et de l’Adulte - A.H.S.S.E.A. Le CCAS réservera, au service médico-social appelé S.A.V.S. - Sam / le </a:t>
            </a:r>
            <a:r>
              <a:rPr lang="fr-FR" sz="1600" dirty="0" err="1">
                <a:latin typeface="Arial Narrow" panose="020B0606020202030204" pitchFamily="34" charset="0"/>
              </a:rPr>
              <a:t>P.H.A.Re</a:t>
            </a:r>
            <a:r>
              <a:rPr lang="fr-FR" sz="1600" dirty="0">
                <a:latin typeface="Arial Narrow" panose="020B0606020202030204" pitchFamily="34" charset="0"/>
              </a:rPr>
              <a:t>, dix logements à destination de leur public, un logement T4 à destination de l’équipe pluridisciplinaire ainsi que la mise à disposition d’un bureau multiservice à destination des autres professionnels de l’association. Les ressources ainsi perçues viendront consolider les recettes de la résidence autonomie.</a:t>
            </a:r>
          </a:p>
          <a:p>
            <a:r>
              <a:rPr lang="fr-FR" sz="1600" dirty="0">
                <a:latin typeface="Arial Narrow" panose="020B0606020202030204" pitchFamily="34" charset="0"/>
              </a:rPr>
              <a:t> </a:t>
            </a:r>
          </a:p>
          <a:p>
            <a:r>
              <a:rPr lang="fr-FR" sz="1600" dirty="0">
                <a:latin typeface="Arial Narrow" panose="020B0606020202030204" pitchFamily="34" charset="0"/>
              </a:rPr>
              <a:t>Une convention est en cours de rédaction avec le Groupe Hospitalier 70 afin de développer des actions au service des usagers visant à favoriser la transition entre la résidence autonomie et l’EHPAD.</a:t>
            </a:r>
          </a:p>
          <a:p>
            <a:endParaRPr lang="fr-FR" sz="1600" dirty="0">
              <a:latin typeface="Arial Narrow" panose="020B0606020202030204" pitchFamily="34" charset="0"/>
            </a:endParaRPr>
          </a:p>
        </p:txBody>
      </p:sp>
    </p:spTree>
    <p:extLst>
      <p:ext uri="{BB962C8B-B14F-4D97-AF65-F5344CB8AC3E}">
        <p14:creationId xmlns:p14="http://schemas.microsoft.com/office/powerpoint/2010/main" val="3720230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6CDF9-5EDC-3EC8-D414-14DCC13713A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C505CF1-B992-6C8D-842F-C835C1570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44AF60BF-EFE0-351E-3994-B6F11BB30BFB}"/>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327C2E3A-89D2-FEE9-B60D-AA944CB69A7A}"/>
              </a:ext>
            </a:extLst>
          </p:cNvPr>
          <p:cNvSpPr txBox="1"/>
          <p:nvPr/>
        </p:nvSpPr>
        <p:spPr>
          <a:xfrm>
            <a:off x="179512" y="733490"/>
            <a:ext cx="8795150" cy="1631216"/>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8. Être aux côtés de personnes âgées et/ou fragiles</a:t>
            </a: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a:p>
            <a:pPr algn="ctr"/>
            <a:endParaRPr lang="fr-FR" sz="2500" b="1" dirty="0">
              <a:solidFill>
                <a:schemeClr val="accent1"/>
              </a:solidFill>
              <a:latin typeface="Arial Narrow" panose="020B0606020202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5289B7E3-2D38-3B6A-5481-DC1AAD9105C8}"/>
              </a:ext>
            </a:extLst>
          </p:cNvPr>
          <p:cNvSpPr txBox="1"/>
          <p:nvPr/>
        </p:nvSpPr>
        <p:spPr>
          <a:xfrm>
            <a:off x="-252536" y="1345707"/>
            <a:ext cx="7200800" cy="441980"/>
          </a:xfrm>
          <a:prstGeom prst="rect">
            <a:avLst/>
          </a:prstGeom>
          <a:noFill/>
        </p:spPr>
        <p:txBody>
          <a:bodyPr wrap="square" rtlCol="0">
            <a:spAutoFit/>
          </a:bodyPr>
          <a:lstStyle/>
          <a:p>
            <a:pPr lvl="2" algn="just">
              <a:lnSpc>
                <a:spcPct val="110000"/>
              </a:lnSpc>
              <a:spcAft>
                <a:spcPts val="900"/>
              </a:spcAft>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Action sociale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27753C6F-9372-8FDB-0152-545D95A38206}"/>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E2577E46-9595-8C5D-BE56-ACC9F4F72420}"/>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D910D8F0-C19D-B8C7-C133-01D6D956D747}"/>
              </a:ext>
            </a:extLst>
          </p:cNvPr>
          <p:cNvSpPr txBox="1"/>
          <p:nvPr/>
        </p:nvSpPr>
        <p:spPr>
          <a:xfrm>
            <a:off x="264181" y="1833222"/>
            <a:ext cx="8795150" cy="646331"/>
          </a:xfrm>
          <a:prstGeom prst="rect">
            <a:avLst/>
          </a:prstGeom>
          <a:noFill/>
        </p:spPr>
        <p:txBody>
          <a:bodyPr wrap="square" rtlCol="0">
            <a:spAutoFit/>
          </a:bodyPr>
          <a:lstStyle/>
          <a:p>
            <a:r>
              <a:rPr lang="fr-FR" dirty="0">
                <a:latin typeface="Arial Narrow" panose="020B0606020202030204" pitchFamily="34" charset="0"/>
              </a:rPr>
              <a:t>Les actions du CCAS auprès des personnes les plus fragiles se prolongeront, avec une subvention estimée à 120 000 € (même niveau qu’en 2024).</a:t>
            </a:r>
          </a:p>
        </p:txBody>
      </p:sp>
      <p:sp>
        <p:nvSpPr>
          <p:cNvPr id="9" name="ZoneTexte 8">
            <a:extLst>
              <a:ext uri="{FF2B5EF4-FFF2-40B4-BE49-F238E27FC236}">
                <a16:creationId xmlns:a16="http://schemas.microsoft.com/office/drawing/2014/main" id="{5289B7E3-2D38-3B6A-5481-DC1AAD9105C8}"/>
              </a:ext>
            </a:extLst>
          </p:cNvPr>
          <p:cNvSpPr txBox="1"/>
          <p:nvPr/>
        </p:nvSpPr>
        <p:spPr>
          <a:xfrm>
            <a:off x="-313944" y="2611716"/>
            <a:ext cx="7200800" cy="441980"/>
          </a:xfrm>
          <a:prstGeom prst="rect">
            <a:avLst/>
          </a:prstGeom>
          <a:noFill/>
        </p:spPr>
        <p:txBody>
          <a:bodyPr wrap="square" rtlCol="0">
            <a:spAutoFit/>
          </a:bodyPr>
          <a:lstStyle/>
          <a:p>
            <a:pPr lvl="2" algn="just">
              <a:lnSpc>
                <a:spcPct val="110000"/>
              </a:lnSpc>
              <a:spcAft>
                <a:spcPts val="900"/>
              </a:spcAft>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Cohésion sociale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D910D8F0-C19D-B8C7-C133-01D6D956D747}"/>
              </a:ext>
            </a:extLst>
          </p:cNvPr>
          <p:cNvSpPr txBox="1"/>
          <p:nvPr/>
        </p:nvSpPr>
        <p:spPr>
          <a:xfrm>
            <a:off x="179512" y="3061439"/>
            <a:ext cx="8795150" cy="2862322"/>
          </a:xfrm>
          <a:prstGeom prst="rect">
            <a:avLst/>
          </a:prstGeom>
          <a:noFill/>
        </p:spPr>
        <p:txBody>
          <a:bodyPr wrap="square" rtlCol="0">
            <a:spAutoFit/>
          </a:bodyPr>
          <a:lstStyle/>
          <a:p>
            <a:r>
              <a:rPr lang="fr-FR" dirty="0">
                <a:latin typeface="Arial Narrow" panose="020B0606020202030204" pitchFamily="34" charset="0"/>
              </a:rPr>
              <a:t>Le contrat de ville « Engagement Quartiers 2030 » a été signé à l’été 2024. Les enjeux principaux de cet engagement sont :</a:t>
            </a:r>
          </a:p>
          <a:p>
            <a:pPr lvl="0"/>
            <a:r>
              <a:rPr lang="fr-FR" dirty="0">
                <a:latin typeface="Arial Narrow" panose="020B0606020202030204" pitchFamily="34" charset="0"/>
              </a:rPr>
              <a:t>L’insertion professionnelle et l'emploi ;</a:t>
            </a:r>
          </a:p>
          <a:p>
            <a:pPr lvl="0"/>
            <a:r>
              <a:rPr lang="fr-FR" dirty="0">
                <a:latin typeface="Arial Narrow" panose="020B0606020202030204" pitchFamily="34" charset="0"/>
              </a:rPr>
              <a:t>L’offre éducative, périscolaire et extrascolaire, la jeunesse et la parentalité ;</a:t>
            </a:r>
          </a:p>
          <a:p>
            <a:pPr lvl="0"/>
            <a:r>
              <a:rPr lang="fr-FR" dirty="0">
                <a:latin typeface="Arial Narrow" panose="020B0606020202030204" pitchFamily="34" charset="0"/>
              </a:rPr>
              <a:t>Le cadre de vie ;</a:t>
            </a:r>
          </a:p>
          <a:p>
            <a:pPr lvl="0"/>
            <a:r>
              <a:rPr lang="fr-FR" dirty="0">
                <a:latin typeface="Arial Narrow" panose="020B0606020202030204" pitchFamily="34" charset="0"/>
              </a:rPr>
              <a:t>La mobilisation et la participation des habitants.</a:t>
            </a:r>
          </a:p>
          <a:p>
            <a:r>
              <a:rPr lang="fr-FR" dirty="0">
                <a:latin typeface="Arial Narrow" panose="020B0606020202030204" pitchFamily="34" charset="0"/>
              </a:rPr>
              <a:t> </a:t>
            </a:r>
          </a:p>
          <a:p>
            <a:r>
              <a:rPr lang="fr-FR" dirty="0">
                <a:latin typeface="Arial Narrow" panose="020B0606020202030204" pitchFamily="34" charset="0"/>
              </a:rPr>
              <a:t>En 2025, la ville souhaite intégrer plusieurs labels comme celui des « Cités éducatives » ou encore « cités de l’emploi » afin d’affirmer son positionnement dans ces domaines. De potentiels financements seront envisageables pour mettre en œuvre de nouvelles actions en lien avec ses compétences.</a:t>
            </a:r>
          </a:p>
        </p:txBody>
      </p:sp>
    </p:spTree>
    <p:extLst>
      <p:ext uri="{BB962C8B-B14F-4D97-AF65-F5344CB8AC3E}">
        <p14:creationId xmlns:p14="http://schemas.microsoft.com/office/powerpoint/2010/main" val="2558488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61DF0-7AB7-2E14-771B-9FC2D33D999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316FD7D-5101-02B8-A8F5-56986A53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2180ED22-C54B-9871-4397-46DC962ED6D9}"/>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F1407A4E-C263-A03C-4F85-157B551A3CD0}"/>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9. Renforcer notre travail partenarial avec </a:t>
            </a:r>
          </a:p>
          <a:p>
            <a:pPr algn="ctr"/>
            <a:r>
              <a:rPr lang="fr-FR" sz="2500" b="1" dirty="0">
                <a:solidFill>
                  <a:schemeClr val="accent1"/>
                </a:solidFill>
                <a:latin typeface="Arial Narrow" panose="020B0606020202030204" pitchFamily="34" charset="0"/>
                <a:cs typeface="Times New Roman" panose="02020603050405020304" pitchFamily="18" charset="0"/>
              </a:rPr>
              <a:t>la Communauté de communes</a:t>
            </a:r>
          </a:p>
        </p:txBody>
      </p:sp>
      <p:sp>
        <p:nvSpPr>
          <p:cNvPr id="3" name="ZoneTexte 2">
            <a:extLst>
              <a:ext uri="{FF2B5EF4-FFF2-40B4-BE49-F238E27FC236}">
                <a16:creationId xmlns:a16="http://schemas.microsoft.com/office/drawing/2014/main" id="{5552D087-05C4-741D-67BE-23A456BD370C}"/>
              </a:ext>
            </a:extLst>
          </p:cNvPr>
          <p:cNvSpPr txBox="1"/>
          <p:nvPr/>
        </p:nvSpPr>
        <p:spPr>
          <a:xfrm>
            <a:off x="-540568" y="2564904"/>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Vers une compétence </a:t>
            </a:r>
            <a:r>
              <a:rPr lang="fr-FR" sz="2200" b="1" dirty="0" err="1">
                <a:solidFill>
                  <a:srgbClr val="00000A"/>
                </a:solidFill>
                <a:latin typeface="Arial Narrow" panose="020B0606020202030204" pitchFamily="34" charset="0"/>
                <a:ea typeface="Tw Cen MT" panose="020B0602020104020603" pitchFamily="34" charset="0"/>
                <a:cs typeface="Times New Roman" panose="02020603050405020304" pitchFamily="18" charset="0"/>
              </a:rPr>
              <a:t>PLUiH</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96AD33E9-F8EC-47A1-5652-7C0ED1BD38F5}"/>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9D9CA969-D5D1-3FD7-C51A-5D485235A964}"/>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7E2791FF-F6C2-342F-8185-305B6B97DEA5}"/>
              </a:ext>
            </a:extLst>
          </p:cNvPr>
          <p:cNvSpPr txBox="1"/>
          <p:nvPr/>
        </p:nvSpPr>
        <p:spPr>
          <a:xfrm>
            <a:off x="179512" y="3103651"/>
            <a:ext cx="8462339" cy="1754326"/>
          </a:xfrm>
          <a:prstGeom prst="rect">
            <a:avLst/>
          </a:prstGeom>
          <a:noFill/>
        </p:spPr>
        <p:txBody>
          <a:bodyPr wrap="square" rtlCol="0">
            <a:spAutoFit/>
          </a:bodyPr>
          <a:lstStyle/>
          <a:p>
            <a:r>
              <a:rPr lang="fr-FR" dirty="0">
                <a:latin typeface="Arial Narrow" panose="020B0606020202030204" pitchFamily="34" charset="0"/>
              </a:rPr>
              <a:t>Lors du Conseil communautaire du 16 décembre 2024, les élus ont validé le principe d’une prise de compétence du Plan Local d’Urbanisme Intercommunal en y adossant une partie Habitat. La commune de Luxeuil-les-Bains qui projetait la révision de son PLU va donc mettre ce chantier en attente. Elle travaillera activement avec la Communauté de Communes afin de faire valoir ses spécificités patrimoniales dans le but d’aboutir à la création d’un Site Patrimonial Remarquable (SPR).</a:t>
            </a:r>
          </a:p>
        </p:txBody>
      </p:sp>
      <p:sp>
        <p:nvSpPr>
          <p:cNvPr id="9" name="ZoneTexte 8">
            <a:extLst>
              <a:ext uri="{FF2B5EF4-FFF2-40B4-BE49-F238E27FC236}">
                <a16:creationId xmlns:a16="http://schemas.microsoft.com/office/drawing/2014/main" id="{7E2791FF-F6C2-342F-8185-305B6B97DEA5}"/>
              </a:ext>
            </a:extLst>
          </p:cNvPr>
          <p:cNvSpPr txBox="1"/>
          <p:nvPr/>
        </p:nvSpPr>
        <p:spPr>
          <a:xfrm>
            <a:off x="179512" y="1641767"/>
            <a:ext cx="8462339" cy="646331"/>
          </a:xfrm>
          <a:prstGeom prst="rect">
            <a:avLst/>
          </a:prstGeom>
          <a:noFill/>
        </p:spPr>
        <p:txBody>
          <a:bodyPr wrap="square" rtlCol="0">
            <a:spAutoFit/>
          </a:bodyPr>
          <a:lstStyle/>
          <a:p>
            <a:r>
              <a:rPr lang="fr-FR" dirty="0">
                <a:latin typeface="Arial Narrow" panose="020B0606020202030204" pitchFamily="34" charset="0"/>
              </a:rPr>
              <a:t>Les divers transferts de compétences ont porté l’attribution à hauteur de 955 359 €, montant inchangé qui sera réinscrit en recettes en 2025.</a:t>
            </a:r>
          </a:p>
        </p:txBody>
      </p:sp>
      <p:sp>
        <p:nvSpPr>
          <p:cNvPr id="4" name="Ellipse 3">
            <a:extLst>
              <a:ext uri="{FF2B5EF4-FFF2-40B4-BE49-F238E27FC236}">
                <a16:creationId xmlns:a16="http://schemas.microsoft.com/office/drawing/2014/main" id="{90EB0334-AB5B-33C8-AA53-4C3798C67782}"/>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399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3B40-1EB0-52BC-B452-4D6EC4520FE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F17DBA0-BFFF-B6E1-4334-A5D1BDAE2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1C718567-698D-7C16-BF9E-4E2F720485BE}"/>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D7F203D4-C6C5-10E1-EAB7-A920FC67C3B9}"/>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9. Renforcer notre travail partenarial avec </a:t>
            </a:r>
          </a:p>
          <a:p>
            <a:pPr algn="ctr"/>
            <a:r>
              <a:rPr lang="fr-FR" sz="2500" b="1" dirty="0">
                <a:solidFill>
                  <a:schemeClr val="accent1"/>
                </a:solidFill>
                <a:latin typeface="Arial Narrow" panose="020B0606020202030204" pitchFamily="34" charset="0"/>
                <a:cs typeface="Times New Roman" panose="02020603050405020304" pitchFamily="18" charset="0"/>
              </a:rPr>
              <a:t>la Communauté de communes</a:t>
            </a:r>
          </a:p>
        </p:txBody>
      </p:sp>
      <p:sp>
        <p:nvSpPr>
          <p:cNvPr id="12" name="Rectangle 2">
            <a:extLst>
              <a:ext uri="{FF2B5EF4-FFF2-40B4-BE49-F238E27FC236}">
                <a16:creationId xmlns:a16="http://schemas.microsoft.com/office/drawing/2014/main" id="{DFA6A98B-EAA9-6682-54AC-10F1EBF9849E}"/>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F1010E89-6F57-55F1-E36F-B2D19FA9A73C}"/>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833B8C0F-D3EF-2C04-6C85-C9163D4227CC}"/>
              </a:ext>
            </a:extLst>
          </p:cNvPr>
          <p:cNvSpPr txBox="1"/>
          <p:nvPr/>
        </p:nvSpPr>
        <p:spPr>
          <a:xfrm>
            <a:off x="-488408" y="1894846"/>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Police spéciale de l’Habitat</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C1F4365-5A85-F6D0-0D7A-058ADE488FED}"/>
              </a:ext>
            </a:extLst>
          </p:cNvPr>
          <p:cNvSpPr txBox="1"/>
          <p:nvPr/>
        </p:nvSpPr>
        <p:spPr>
          <a:xfrm>
            <a:off x="179512" y="2466177"/>
            <a:ext cx="8305855" cy="2322174"/>
          </a:xfrm>
          <a:prstGeom prst="rect">
            <a:avLst/>
          </a:prstGeom>
          <a:noFill/>
        </p:spPr>
        <p:txBody>
          <a:bodyPr wrap="square" rtlCol="0">
            <a:spAutoFit/>
          </a:bodyPr>
          <a:lstStyle/>
          <a:p>
            <a:pPr marL="228600" algn="just">
              <a:lnSpc>
                <a:spcPct val="115000"/>
              </a:lnSpc>
              <a:spcAft>
                <a:spcPts val="900"/>
              </a:spcAft>
            </a:pPr>
            <a:r>
              <a:rPr lang="fr-FR" dirty="0">
                <a:latin typeface="Arial Narrow" panose="020B0606020202030204" pitchFamily="34" charset="0"/>
              </a:rPr>
              <a:t>Autre compétence partagée, la politique de l’habitat préoccupe les élus communaux et communautaires. En effet, l’effondrement début 2024 d’une partie du mur de l’immeuble du 9 rue Carnot nous a contraints à prendre toutes les mesures d’urgence pour faire cesser le danger et engager des travaux d’office. Le propriétaire, victime d’un incendiaire en 2020, n’étant pas en mesure de mettre en œuvre les travaux préconisés par l’expert. Un autre dossier préoccupant rue Victor Genoux est en cours de procédure et la puissance publique veillera à la réalisation des travaux de consolidation</a:t>
            </a:r>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
        <p:nvSpPr>
          <p:cNvPr id="3" name="Ellipse 2">
            <a:extLst>
              <a:ext uri="{FF2B5EF4-FFF2-40B4-BE49-F238E27FC236}">
                <a16:creationId xmlns:a16="http://schemas.microsoft.com/office/drawing/2014/main" id="{257AF9A2-B74D-919B-F18D-E298E452D418}"/>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7708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41B68-0FBE-F453-847E-D8243102542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90A1B5B-5532-0F22-367E-23B73DCAB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ADD307B5-D6F5-B4AD-3F94-CA7C8AD98466}"/>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F542EFC6-3C84-94E5-E78E-DEE108161A3B}"/>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9. Renforcer notre travail partenarial avec </a:t>
            </a:r>
          </a:p>
          <a:p>
            <a:pPr algn="ctr"/>
            <a:r>
              <a:rPr lang="fr-FR" sz="2500" b="1" dirty="0">
                <a:solidFill>
                  <a:schemeClr val="accent1"/>
                </a:solidFill>
                <a:latin typeface="Arial Narrow" panose="020B0606020202030204" pitchFamily="34" charset="0"/>
                <a:cs typeface="Times New Roman" panose="02020603050405020304" pitchFamily="18" charset="0"/>
              </a:rPr>
              <a:t>la Communauté de communes</a:t>
            </a:r>
          </a:p>
        </p:txBody>
      </p:sp>
      <p:sp>
        <p:nvSpPr>
          <p:cNvPr id="12" name="Rectangle 2">
            <a:extLst>
              <a:ext uri="{FF2B5EF4-FFF2-40B4-BE49-F238E27FC236}">
                <a16:creationId xmlns:a16="http://schemas.microsoft.com/office/drawing/2014/main" id="{B3423444-B5D4-3E8E-C9C5-A226A7120154}"/>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7E749CCE-EEEE-D70D-C41D-69D357619765}"/>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6BC40DC9-1562-7481-2E78-36F921821F0D}"/>
              </a:ext>
            </a:extLst>
          </p:cNvPr>
          <p:cNvSpPr txBox="1"/>
          <p:nvPr/>
        </p:nvSpPr>
        <p:spPr>
          <a:xfrm>
            <a:off x="-547738" y="1511166"/>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Des projets partagés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1D330AF8-CEBF-4715-C5FE-01427C55B67D}"/>
              </a:ext>
            </a:extLst>
          </p:cNvPr>
          <p:cNvSpPr txBox="1"/>
          <p:nvPr/>
        </p:nvSpPr>
        <p:spPr>
          <a:xfrm>
            <a:off x="174425" y="1953146"/>
            <a:ext cx="8795150" cy="2585323"/>
          </a:xfrm>
          <a:prstGeom prst="rect">
            <a:avLst/>
          </a:prstGeom>
          <a:noFill/>
        </p:spPr>
        <p:txBody>
          <a:bodyPr wrap="square" rtlCol="0">
            <a:spAutoFit/>
          </a:bodyPr>
          <a:lstStyle/>
          <a:p>
            <a:r>
              <a:rPr lang="fr-FR" dirty="0">
                <a:latin typeface="Arial Narrow" panose="020B0606020202030204" pitchFamily="34" charset="0"/>
              </a:rPr>
              <a:t>Du côté du quartier du stade, la construction du Pôle aquatique aboutira en fin d’année. De maîtrise d’ouvrage communautaire, avec une participation financière de la ville, les travaux de la bretelle de contournement permettront de dévier le trafic poids lourds au quartier du stade et au carrefour Anatole France. De même, les travaux pour le parking et la liaison douce débuteront dans le courant de cette année. Le fonds de concours de la commune, qui devrait être versé sur 3 exercices budgétaires (2025-2026-2027) pourrait se matérialiser par l’inscription d’une première enveloppe de 150 000 € en 2025. </a:t>
            </a:r>
          </a:p>
          <a:p>
            <a:r>
              <a:rPr lang="fr-FR" dirty="0">
                <a:latin typeface="Arial Narrow" panose="020B0606020202030204" pitchFamily="34" charset="0"/>
              </a:rPr>
              <a:t>En ce qui concerne les travaux de l’école du Boulevard Richet, la Communauté de communes s’est engagée à hauteur de 50 000 € pour participer financièrement à la réhabilitation de l’espace dédié à l’accueil périscolaire, compétence communautaire</a:t>
            </a:r>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45A389A4-F533-5999-4A15-A7FBD279BAC8}"/>
              </a:ext>
            </a:extLst>
          </p:cNvPr>
          <p:cNvSpPr txBox="1"/>
          <p:nvPr/>
        </p:nvSpPr>
        <p:spPr>
          <a:xfrm>
            <a:off x="-622432" y="4542086"/>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Un fonds en faveur des communes-membres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533F768-CB83-E178-FE0A-D6DE24A4A1E3}"/>
              </a:ext>
            </a:extLst>
          </p:cNvPr>
          <p:cNvSpPr txBox="1"/>
          <p:nvPr/>
        </p:nvSpPr>
        <p:spPr>
          <a:xfrm>
            <a:off x="0" y="4980449"/>
            <a:ext cx="8795150" cy="923330"/>
          </a:xfrm>
          <a:prstGeom prst="rect">
            <a:avLst/>
          </a:prstGeom>
          <a:noFill/>
        </p:spPr>
        <p:txBody>
          <a:bodyPr wrap="square" rtlCol="0">
            <a:spAutoFit/>
          </a:bodyPr>
          <a:lstStyle/>
          <a:p>
            <a:pPr marL="228600" algn="just">
              <a:spcAft>
                <a:spcPts val="900"/>
              </a:spcAft>
            </a:pPr>
            <a:r>
              <a:rPr lang="fr-FR" dirty="0">
                <a:latin typeface="Arial Narrow" panose="020B0606020202030204" pitchFamily="34" charset="0"/>
              </a:rPr>
              <a:t>Il est aussi à noter que le travail partenarial des communes a permis de voter un règlement d’intervention pour le soutien de la </a:t>
            </a:r>
            <a:r>
              <a:rPr lang="fr-FR" dirty="0" err="1">
                <a:latin typeface="Arial Narrow" panose="020B0606020202030204" pitchFamily="34" charset="0"/>
              </a:rPr>
              <a:t>CCPLx</a:t>
            </a:r>
            <a:r>
              <a:rPr lang="fr-FR" dirty="0">
                <a:latin typeface="Arial Narrow" panose="020B0606020202030204" pitchFamily="34" charset="0"/>
              </a:rPr>
              <a:t> aux investissements communaux (FICAT). C’est ainsi que, d’ici la fin du mandat, nous pourrons bénéficier d’une enveloppe de 13 000 €.</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p:txBody>
      </p:sp>
      <p:sp>
        <p:nvSpPr>
          <p:cNvPr id="9" name="Ellipse 8">
            <a:extLst>
              <a:ext uri="{FF2B5EF4-FFF2-40B4-BE49-F238E27FC236}">
                <a16:creationId xmlns:a16="http://schemas.microsoft.com/office/drawing/2014/main" id="{16270DFE-876C-5FED-7636-27061615A783}"/>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1748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2BC84-1EF3-2D26-938B-ADA2EB8AEF1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0680024-E101-2472-9548-BB92801DA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26B99560-6173-7B45-84AD-FA88438875D3}"/>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3FD1466C-CA9D-213A-1F17-E89C3B7B2EC7}"/>
              </a:ext>
            </a:extLst>
          </p:cNvPr>
          <p:cNvSpPr txBox="1"/>
          <p:nvPr/>
        </p:nvSpPr>
        <p:spPr>
          <a:xfrm>
            <a:off x="174425" y="669215"/>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9. Renforcer notre travail partenarial avec </a:t>
            </a:r>
          </a:p>
          <a:p>
            <a:pPr algn="ctr"/>
            <a:r>
              <a:rPr lang="fr-FR" sz="2500" b="1" dirty="0">
                <a:solidFill>
                  <a:schemeClr val="accent1"/>
                </a:solidFill>
                <a:latin typeface="Arial Narrow" panose="020B0606020202030204" pitchFamily="34" charset="0"/>
                <a:cs typeface="Times New Roman" panose="02020603050405020304" pitchFamily="18" charset="0"/>
              </a:rPr>
              <a:t>la Communauté de communes</a:t>
            </a:r>
          </a:p>
        </p:txBody>
      </p:sp>
      <p:sp>
        <p:nvSpPr>
          <p:cNvPr id="12" name="Rectangle 2">
            <a:extLst>
              <a:ext uri="{FF2B5EF4-FFF2-40B4-BE49-F238E27FC236}">
                <a16:creationId xmlns:a16="http://schemas.microsoft.com/office/drawing/2014/main" id="{71320707-FD58-9FD5-E4BB-0D276CC013BD}"/>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60604972-AF4C-4CCD-F5CA-FEF17840CED6}"/>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D0D398CA-0A71-F1DE-F47F-E9D715B7C4E1}"/>
              </a:ext>
            </a:extLst>
          </p:cNvPr>
          <p:cNvSpPr txBox="1"/>
          <p:nvPr/>
        </p:nvSpPr>
        <p:spPr>
          <a:xfrm>
            <a:off x="-900608" y="1421503"/>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 développement économique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4218B06B-79DC-0ABD-FEFD-961508449E64}"/>
              </a:ext>
            </a:extLst>
          </p:cNvPr>
          <p:cNvSpPr txBox="1"/>
          <p:nvPr/>
        </p:nvSpPr>
        <p:spPr>
          <a:xfrm>
            <a:off x="149817" y="1743194"/>
            <a:ext cx="8795150" cy="4278094"/>
          </a:xfrm>
          <a:prstGeom prst="rect">
            <a:avLst/>
          </a:prstGeom>
          <a:noFill/>
        </p:spPr>
        <p:txBody>
          <a:bodyPr wrap="square" rtlCol="0">
            <a:spAutoFit/>
          </a:bodyPr>
          <a:lstStyle/>
          <a:p>
            <a:r>
              <a:rPr lang="fr-FR" sz="1600" dirty="0">
                <a:latin typeface="Arial Narrow" panose="020B0606020202030204" pitchFamily="34" charset="0"/>
              </a:rPr>
              <a:t>Du côté des zones économiques, la convention de reversement d’une partie de la taxe foncière communale perçue sur les 2 zones communautaires en cours de commercialisation (dont celle des 7 Chevaux à Luxeuil-les-Bains) au profit de la </a:t>
            </a:r>
            <a:r>
              <a:rPr lang="fr-FR" sz="1600" dirty="0" err="1">
                <a:latin typeface="Arial Narrow" panose="020B0606020202030204" pitchFamily="34" charset="0"/>
              </a:rPr>
              <a:t>CCPLx</a:t>
            </a:r>
            <a:r>
              <a:rPr lang="fr-FR" sz="1600" dirty="0">
                <a:latin typeface="Arial Narrow" panose="020B0606020202030204" pitchFamily="34" charset="0"/>
              </a:rPr>
              <a:t> a été voté en 2024. </a:t>
            </a:r>
          </a:p>
          <a:p>
            <a:r>
              <a:rPr lang="fr-FR" sz="1600" dirty="0">
                <a:latin typeface="Arial Narrow" panose="020B0606020202030204" pitchFamily="34" charset="0"/>
              </a:rPr>
              <a:t> </a:t>
            </a:r>
          </a:p>
          <a:p>
            <a:r>
              <a:rPr lang="fr-FR" sz="1600" dirty="0">
                <a:latin typeface="Arial Narrow" panose="020B0606020202030204" pitchFamily="34" charset="0"/>
              </a:rPr>
              <a:t>Sur la zone communautaire </a:t>
            </a:r>
            <a:r>
              <a:rPr lang="fr-FR" sz="1600" dirty="0" err="1">
                <a:latin typeface="Arial Narrow" panose="020B0606020202030204" pitchFamily="34" charset="0"/>
              </a:rPr>
              <a:t>luxovienne</a:t>
            </a:r>
            <a:r>
              <a:rPr lang="fr-FR" sz="1600" dirty="0">
                <a:latin typeface="Arial Narrow" panose="020B0606020202030204" pitchFamily="34" charset="0"/>
              </a:rPr>
              <a:t> des 7 Chevaux :</a:t>
            </a:r>
          </a:p>
          <a:p>
            <a:pPr marL="285750" indent="-285750">
              <a:buFont typeface="Arial" panose="020B0604020202020204" pitchFamily="34" charset="0"/>
              <a:buChar char="•"/>
            </a:pPr>
            <a:r>
              <a:rPr lang="fr-FR" sz="1600" dirty="0">
                <a:latin typeface="Arial Narrow" panose="020B0606020202030204" pitchFamily="34" charset="0"/>
              </a:rPr>
              <a:t>Implantation de 3 entreprises, dont le crématorium ;</a:t>
            </a:r>
          </a:p>
          <a:p>
            <a:pPr marL="285750" indent="-285750">
              <a:buFont typeface="Arial" panose="020B0604020202020204" pitchFamily="34" charset="0"/>
              <a:buChar char="•"/>
            </a:pPr>
            <a:r>
              <a:rPr lang="fr-FR" sz="1600" dirty="0">
                <a:latin typeface="Arial Narrow" panose="020B0606020202030204" pitchFamily="34" charset="0"/>
              </a:rPr>
              <a:t>Création d’un lotissement économique proposant des parcelles de petites tailles « clé en main </a:t>
            </a:r>
          </a:p>
          <a:p>
            <a:r>
              <a:rPr lang="fr-FR" sz="1600" dirty="0">
                <a:latin typeface="Arial Narrow" panose="020B0606020202030204" pitchFamily="34" charset="0"/>
              </a:rPr>
              <a:t> </a:t>
            </a:r>
          </a:p>
          <a:p>
            <a:r>
              <a:rPr lang="fr-FR" sz="1600" dirty="0">
                <a:latin typeface="Arial Narrow" panose="020B0606020202030204" pitchFamily="34" charset="0"/>
              </a:rPr>
              <a:t>Nous continuerons de soutenir la Communauté de Communes dans la concrétisation de sa politique en faveur du développement de nos entreprises (soutien à l’immobilier, actions portées par le </a:t>
            </a:r>
            <a:r>
              <a:rPr lang="fr-FR" sz="1600" dirty="0" err="1">
                <a:latin typeface="Arial Narrow" panose="020B0606020202030204" pitchFamily="34" charset="0"/>
              </a:rPr>
              <a:t>Fablab</a:t>
            </a:r>
            <a:r>
              <a:rPr lang="fr-FR" sz="1600" dirty="0">
                <a:latin typeface="Arial Narrow" panose="020B0606020202030204" pitchFamily="34" charset="0"/>
              </a:rPr>
              <a:t> des 3 Lapins, accompagnement des TPE et PME). De bonnes nouvelles sont d’ailleurs à noter  : </a:t>
            </a:r>
          </a:p>
          <a:p>
            <a:pPr marL="285750" lvl="0" indent="-285750" fontAlgn="base">
              <a:buFont typeface="Arial" panose="020B0604020202020204" pitchFamily="34" charset="0"/>
              <a:buChar char="•"/>
            </a:pPr>
            <a:r>
              <a:rPr lang="fr-FR" sz="1600" dirty="0" err="1">
                <a:latin typeface="Arial Narrow" panose="020B0606020202030204" pitchFamily="34" charset="0"/>
              </a:rPr>
              <a:t>Cattinair</a:t>
            </a:r>
            <a:r>
              <a:rPr lang="fr-FR" sz="1600" dirty="0">
                <a:latin typeface="Arial Narrow" panose="020B0606020202030204" pitchFamily="34" charset="0"/>
              </a:rPr>
              <a:t> et MRM </a:t>
            </a:r>
            <a:r>
              <a:rPr lang="fr-FR" sz="1600" dirty="0" err="1">
                <a:latin typeface="Arial Narrow" panose="020B0606020202030204" pitchFamily="34" charset="0"/>
              </a:rPr>
              <a:t>Process</a:t>
            </a:r>
            <a:r>
              <a:rPr lang="fr-FR" sz="1600" dirty="0">
                <a:latin typeface="Arial Narrow" panose="020B0606020202030204" pitchFamily="34" charset="0"/>
              </a:rPr>
              <a:t> viennent d’inaugurer deux nouveaux bâtiments sur la zone Beauregard ;</a:t>
            </a:r>
          </a:p>
          <a:p>
            <a:pPr marL="285750" lvl="0" indent="-285750" fontAlgn="base">
              <a:buFont typeface="Arial" panose="020B0604020202020204" pitchFamily="34" charset="0"/>
              <a:buChar char="•"/>
            </a:pPr>
            <a:r>
              <a:rPr lang="fr-FR" sz="1600" dirty="0">
                <a:latin typeface="Arial Narrow" panose="020B0606020202030204" pitchFamily="34" charset="0"/>
              </a:rPr>
              <a:t>Les Ateliers By RKF embauchent et créent une école de formation zone des </a:t>
            </a:r>
            <a:r>
              <a:rPr lang="fr-FR" sz="1600" dirty="0" err="1">
                <a:latin typeface="Arial Narrow" panose="020B0606020202030204" pitchFamily="34" charset="0"/>
              </a:rPr>
              <a:t>Athelots</a:t>
            </a:r>
            <a:r>
              <a:rPr lang="fr-FR" sz="1600" dirty="0">
                <a:latin typeface="Arial Narrow" panose="020B0606020202030204" pitchFamily="34" charset="0"/>
              </a:rPr>
              <a:t> ; </a:t>
            </a:r>
          </a:p>
          <a:p>
            <a:pPr marL="285750" lvl="0" indent="-285750" fontAlgn="base">
              <a:buFont typeface="Arial" panose="020B0604020202020204" pitchFamily="34" charset="0"/>
              <a:buChar char="•"/>
            </a:pPr>
            <a:r>
              <a:rPr lang="fr-FR" sz="1600" dirty="0">
                <a:latin typeface="Arial Narrow" panose="020B0606020202030204" pitchFamily="34" charset="0"/>
              </a:rPr>
              <a:t>La scierie Genet poursuit son expansion et sa modernisation ;</a:t>
            </a:r>
          </a:p>
          <a:p>
            <a:pPr marL="285750" lvl="0" indent="-285750" fontAlgn="base">
              <a:buFont typeface="Arial" panose="020B0604020202020204" pitchFamily="34" charset="0"/>
              <a:buChar char="•"/>
            </a:pPr>
            <a:r>
              <a:rPr lang="fr-FR" sz="1600" dirty="0">
                <a:latin typeface="Arial Narrow" panose="020B0606020202030204" pitchFamily="34" charset="0"/>
              </a:rPr>
              <a:t>Le SYTEVOM prend peu à peu possession de l’intégralité de l’ancienne DUMESTE ;</a:t>
            </a:r>
          </a:p>
          <a:p>
            <a:pPr marL="285750" lvl="0" indent="-285750" fontAlgn="base">
              <a:buFont typeface="Arial" panose="020B0604020202020204" pitchFamily="34" charset="0"/>
              <a:buChar char="•"/>
            </a:pPr>
            <a:r>
              <a:rPr lang="fr-FR" sz="1600" dirty="0">
                <a:latin typeface="Arial Narrow" panose="020B0606020202030204" pitchFamily="34" charset="0"/>
              </a:rPr>
              <a:t>Zone Hory, le groupe </a:t>
            </a:r>
            <a:r>
              <a:rPr lang="fr-FR" sz="1600" dirty="0" err="1">
                <a:latin typeface="Arial Narrow" panose="020B0606020202030204" pitchFamily="34" charset="0"/>
              </a:rPr>
              <a:t>Cassié</a:t>
            </a:r>
            <a:r>
              <a:rPr lang="fr-FR" sz="1600" dirty="0">
                <a:latin typeface="Arial Narrow" panose="020B0606020202030204" pitchFamily="34" charset="0"/>
              </a:rPr>
              <a:t> renforce son implantation </a:t>
            </a:r>
            <a:r>
              <a:rPr lang="fr-FR" sz="1600" dirty="0" err="1">
                <a:latin typeface="Arial Narrow" panose="020B0606020202030204" pitchFamily="34" charset="0"/>
              </a:rPr>
              <a:t>luxovienne</a:t>
            </a:r>
            <a:r>
              <a:rPr lang="fr-FR" sz="1600" dirty="0">
                <a:latin typeface="Arial Narrow" panose="020B0606020202030204" pitchFamily="34" charset="0"/>
              </a:rPr>
              <a:t>.</a:t>
            </a:r>
          </a:p>
          <a:p>
            <a:r>
              <a:rPr lang="fr-FR" sz="1600" dirty="0">
                <a:latin typeface="Arial Narrow" panose="020B0606020202030204" pitchFamily="34" charset="0"/>
              </a:rPr>
              <a:t>D’autres projets d’expansion sont d’ores et déjà en préparation pour 2025, chez </a:t>
            </a:r>
            <a:r>
              <a:rPr lang="fr-FR" sz="1600" dirty="0" err="1">
                <a:latin typeface="Arial Narrow" panose="020B0606020202030204" pitchFamily="34" charset="0"/>
              </a:rPr>
              <a:t>Profilux</a:t>
            </a:r>
            <a:r>
              <a:rPr lang="fr-FR" sz="1600" dirty="0">
                <a:latin typeface="Arial Narrow" panose="020B0606020202030204" pitchFamily="34" charset="0"/>
              </a:rPr>
              <a:t> ou RKF, par exemple. </a:t>
            </a:r>
            <a:endParaRPr lang="fr-FR" sz="16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
        <p:nvSpPr>
          <p:cNvPr id="3" name="Ellipse 2">
            <a:extLst>
              <a:ext uri="{FF2B5EF4-FFF2-40B4-BE49-F238E27FC236}">
                <a16:creationId xmlns:a16="http://schemas.microsoft.com/office/drawing/2014/main" id="{3BBDB6F5-4417-37EA-8D26-2C4216D73069}"/>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0002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2BC84-1EF3-2D26-938B-ADA2EB8AEF1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0680024-E101-2472-9548-BB92801DA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26B99560-6173-7B45-84AD-FA88438875D3}"/>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3FD1466C-CA9D-213A-1F17-E89C3B7B2EC7}"/>
              </a:ext>
            </a:extLst>
          </p:cNvPr>
          <p:cNvSpPr txBox="1"/>
          <p:nvPr/>
        </p:nvSpPr>
        <p:spPr>
          <a:xfrm>
            <a:off x="174425" y="669215"/>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9. Renforcer notre travail partenarial avec </a:t>
            </a:r>
          </a:p>
          <a:p>
            <a:pPr algn="ctr"/>
            <a:r>
              <a:rPr lang="fr-FR" sz="2500" b="1" dirty="0">
                <a:solidFill>
                  <a:schemeClr val="accent1"/>
                </a:solidFill>
                <a:latin typeface="Arial Narrow" panose="020B0606020202030204" pitchFamily="34" charset="0"/>
                <a:cs typeface="Times New Roman" panose="02020603050405020304" pitchFamily="18" charset="0"/>
              </a:rPr>
              <a:t>la Communauté de communes</a:t>
            </a:r>
          </a:p>
        </p:txBody>
      </p:sp>
      <p:sp>
        <p:nvSpPr>
          <p:cNvPr id="12" name="Rectangle 2">
            <a:extLst>
              <a:ext uri="{FF2B5EF4-FFF2-40B4-BE49-F238E27FC236}">
                <a16:creationId xmlns:a16="http://schemas.microsoft.com/office/drawing/2014/main" id="{71320707-FD58-9FD5-E4BB-0D276CC013BD}"/>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60604972-AF4C-4CCD-F5CA-FEF17840CED6}"/>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D0D398CA-0A71-F1DE-F47F-E9D715B7C4E1}"/>
              </a:ext>
            </a:extLst>
          </p:cNvPr>
          <p:cNvSpPr txBox="1"/>
          <p:nvPr/>
        </p:nvSpPr>
        <p:spPr>
          <a:xfrm>
            <a:off x="-900608" y="1421503"/>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autres projets communautaires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4218B06B-79DC-0ABD-FEFD-961508449E64}"/>
              </a:ext>
            </a:extLst>
          </p:cNvPr>
          <p:cNvSpPr txBox="1"/>
          <p:nvPr/>
        </p:nvSpPr>
        <p:spPr>
          <a:xfrm>
            <a:off x="315897" y="1844824"/>
            <a:ext cx="8512205" cy="4539704"/>
          </a:xfrm>
          <a:prstGeom prst="rect">
            <a:avLst/>
          </a:prstGeom>
          <a:noFill/>
        </p:spPr>
        <p:txBody>
          <a:bodyPr wrap="square" rtlCol="0">
            <a:spAutoFit/>
          </a:bodyPr>
          <a:lstStyle/>
          <a:p>
            <a:pPr lvl="0"/>
            <a:r>
              <a:rPr lang="fr-FR" sz="1700" u="sng" dirty="0">
                <a:latin typeface="Arial Narrow" panose="020B0606020202030204" pitchFamily="34" charset="0"/>
              </a:rPr>
              <a:t>Nouveaux sites administratif et technique</a:t>
            </a:r>
            <a:r>
              <a:rPr lang="fr-FR" sz="1700" dirty="0">
                <a:latin typeface="Arial Narrow" panose="020B0606020202030204" pitchFamily="34" charset="0"/>
              </a:rPr>
              <a:t> : </a:t>
            </a:r>
          </a:p>
          <a:p>
            <a:pPr lvl="0"/>
            <a:r>
              <a:rPr lang="fr-FR" sz="1700" dirty="0">
                <a:latin typeface="Arial Narrow" panose="020B0606020202030204" pitchFamily="34" charset="0"/>
              </a:rPr>
              <a:t>Après études, deux scénarios d’implantation perdurent en ce début d’année (centre-ville VS zone des 7 Chevaux). Leurs coûts estimatifs sont connus et seront prochainement soumis à l’arbitrage de M. Le Préfet de la Haute-Saône afin de connaître le niveau de cofinancement de l’Etat pour chacun de ces projets. Le Conseil Communautaire devra se prononcer, tant sur la nature du projet (construction neuve à l’extérieur de la ville VS réhabilitation d’un bâtiment ancien de cœur de ville) que sur le reste à charge financier. </a:t>
            </a:r>
          </a:p>
          <a:p>
            <a:r>
              <a:rPr lang="fr-FR" sz="1700" dirty="0">
                <a:latin typeface="Arial Narrow" panose="020B0606020202030204" pitchFamily="34" charset="0"/>
              </a:rPr>
              <a:t>Les élus </a:t>
            </a:r>
            <a:r>
              <a:rPr lang="fr-FR" sz="1700" dirty="0" err="1">
                <a:latin typeface="Arial Narrow" panose="020B0606020202030204" pitchFamily="34" charset="0"/>
              </a:rPr>
              <a:t>luxoviens</a:t>
            </a:r>
            <a:r>
              <a:rPr lang="fr-FR" sz="1700" dirty="0">
                <a:latin typeface="Arial Narrow" panose="020B0606020202030204" pitchFamily="34" charset="0"/>
              </a:rPr>
              <a:t> devront trouver les arguments pour faire la promotion du projet « Hôtel Breton d’</a:t>
            </a:r>
            <a:r>
              <a:rPr lang="fr-FR" sz="1700" dirty="0" err="1">
                <a:latin typeface="Arial Narrow" panose="020B0606020202030204" pitchFamily="34" charset="0"/>
              </a:rPr>
              <a:t>Amblans</a:t>
            </a:r>
            <a:r>
              <a:rPr lang="fr-FR" sz="1700" dirty="0">
                <a:latin typeface="Arial Narrow" panose="020B0606020202030204" pitchFamily="34" charset="0"/>
              </a:rPr>
              <a:t> » qui présente indéniablement de gros atouts : </a:t>
            </a:r>
          </a:p>
          <a:p>
            <a:pPr marL="742950" lvl="1" indent="-285750">
              <a:buFont typeface="Arial" panose="020B0604020202020204" pitchFamily="34" charset="0"/>
              <a:buChar char="•"/>
            </a:pPr>
            <a:r>
              <a:rPr lang="fr-FR" sz="1700" dirty="0">
                <a:latin typeface="Arial Narrow" panose="020B0606020202030204" pitchFamily="34" charset="0"/>
              </a:rPr>
              <a:t>Réhabilitation d’une friche dans le périmètre de l’Opération de Revitalisation du Territoire (ORT) dont la Communauté de communes est signataire.</a:t>
            </a:r>
          </a:p>
          <a:p>
            <a:pPr marL="742950" lvl="1" indent="-285750">
              <a:buFont typeface="Arial" panose="020B0604020202020204" pitchFamily="34" charset="0"/>
              <a:buChar char="•"/>
            </a:pPr>
            <a:r>
              <a:rPr lang="fr-FR" sz="1700" dirty="0">
                <a:latin typeface="Arial Narrow" panose="020B0606020202030204" pitchFamily="34" charset="0"/>
              </a:rPr>
              <a:t>Proximité avec les services de la ville de Luxeuil-les-Bains.</a:t>
            </a:r>
          </a:p>
          <a:p>
            <a:pPr marL="742950" lvl="1" indent="-285750">
              <a:buFont typeface="Arial" panose="020B0604020202020204" pitchFamily="34" charset="0"/>
              <a:buChar char="•"/>
            </a:pPr>
            <a:r>
              <a:rPr lang="fr-FR" sz="1700" dirty="0">
                <a:latin typeface="Arial Narrow" panose="020B0606020202030204" pitchFamily="34" charset="0"/>
              </a:rPr>
              <a:t>Contribution de la </a:t>
            </a:r>
            <a:r>
              <a:rPr lang="fr-FR" sz="1700" dirty="0" err="1">
                <a:latin typeface="Arial Narrow" panose="020B0606020202030204" pitchFamily="34" charset="0"/>
              </a:rPr>
              <a:t>CCPLx</a:t>
            </a:r>
            <a:r>
              <a:rPr lang="fr-FR" sz="1700" dirty="0">
                <a:latin typeface="Arial Narrow" panose="020B0606020202030204" pitchFamily="34" charset="0"/>
              </a:rPr>
              <a:t> à la revitalisation du centre-ville, notamment par le soutien au commerce de proximité, l’embellissement du cœur historique. </a:t>
            </a:r>
          </a:p>
          <a:p>
            <a:pPr marL="742950" lvl="1" indent="-285750">
              <a:buFont typeface="Arial" panose="020B0604020202020204" pitchFamily="34" charset="0"/>
              <a:buChar char="•"/>
            </a:pPr>
            <a:r>
              <a:rPr lang="fr-FR" sz="1700" dirty="0">
                <a:latin typeface="Arial Narrow" panose="020B0606020202030204" pitchFamily="34" charset="0"/>
              </a:rPr>
              <a:t>Sobriété foncière par le réemploi d’une dent creuse et non-consommation de notre foncier économique qui doit préférentiellement être destiné au développement des entreprises. </a:t>
            </a:r>
          </a:p>
          <a:p>
            <a:endParaRPr lang="fr-FR" sz="17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p:txBody>
      </p:sp>
      <p:sp>
        <p:nvSpPr>
          <p:cNvPr id="3" name="Ellipse 2">
            <a:extLst>
              <a:ext uri="{FF2B5EF4-FFF2-40B4-BE49-F238E27FC236}">
                <a16:creationId xmlns:a16="http://schemas.microsoft.com/office/drawing/2014/main" id="{202C0911-8F8E-5D83-6969-EE76989562F9}"/>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749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CBD68-291A-F164-CFE3-8806442F087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2769606-8DFA-272A-00E7-ECBBC70CD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795F0370-99EC-B152-C6FB-0AB821191C10}"/>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6BB90FEB-8454-99EB-30BF-74AB4F564033}"/>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1. Préserver notre bonne santé financière afin d’accompagner les grands projets à venir</a:t>
            </a: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D1BF560C-73A7-0208-3F87-83987044F835}"/>
              </a:ext>
            </a:extLst>
          </p:cNvPr>
          <p:cNvSpPr txBox="1"/>
          <p:nvPr/>
        </p:nvSpPr>
        <p:spPr>
          <a:xfrm>
            <a:off x="-540568" y="1970326"/>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stratégie de désendettement</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0A225A8-CC14-1E99-018F-A2666DF5E830}"/>
              </a:ext>
            </a:extLst>
          </p:cNvPr>
          <p:cNvSpPr txBox="1"/>
          <p:nvPr/>
        </p:nvSpPr>
        <p:spPr>
          <a:xfrm>
            <a:off x="179512" y="2636912"/>
            <a:ext cx="4104456" cy="3168111"/>
          </a:xfrm>
          <a:prstGeom prst="rect">
            <a:avLst/>
          </a:prstGeom>
          <a:noFill/>
        </p:spPr>
        <p:txBody>
          <a:bodyPr wrap="square" rtlCol="0">
            <a:spAutoFit/>
          </a:bodyPr>
          <a:lstStyle/>
          <a:p>
            <a:pPr lvl="0">
              <a:lnSpc>
                <a:spcPct val="115000"/>
              </a:lnSpc>
              <a:spcAft>
                <a:spcPts val="900"/>
              </a:spcAft>
            </a:pPr>
            <a:r>
              <a:rPr lang="fr-FR" sz="18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Acte 2 =&gt; 2018-2019-2020 </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Trois années d’investissement massif </a:t>
            </a:r>
            <a:endParaRPr lang="fr-FR" sz="18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Engagement de chantiers d’ampleurs : le Quartier du stade ainsi que 2 projets de développement économique : l’&amp;</a:t>
            </a:r>
            <a:r>
              <a:rPr lang="fr-FR" sz="1800" dirty="0" err="1">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cclésia</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et le nouvel Office de Tourisme.</a:t>
            </a:r>
            <a:endParaRPr lang="fr-FR" sz="18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Poursuite du désendettement à une cadence plus restreinte pour permettre de mener à bien la stratégie fixée dans le plan d’attractivité. </a:t>
            </a:r>
            <a:endParaRPr lang="fr-FR" sz="18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3A55E09C-0035-A162-84C4-181EF9F63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9929" y="2238085"/>
            <a:ext cx="4840605" cy="3560445"/>
          </a:xfrm>
          <a:prstGeom prst="rect">
            <a:avLst/>
          </a:prstGeom>
          <a:noFill/>
        </p:spPr>
      </p:pic>
      <p:sp>
        <p:nvSpPr>
          <p:cNvPr id="5" name="Ellipse 4">
            <a:extLst>
              <a:ext uri="{FF2B5EF4-FFF2-40B4-BE49-F238E27FC236}">
                <a16:creationId xmlns:a16="http://schemas.microsoft.com/office/drawing/2014/main" id="{171BF5E3-2705-15AA-54F6-7E6BFBED13C1}"/>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7246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2BC84-1EF3-2D26-938B-ADA2EB8AEF1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0680024-E101-2472-9548-BB92801DA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26B99560-6173-7B45-84AD-FA88438875D3}"/>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3FD1466C-CA9D-213A-1F17-E89C3B7B2EC7}"/>
              </a:ext>
            </a:extLst>
          </p:cNvPr>
          <p:cNvSpPr txBox="1"/>
          <p:nvPr/>
        </p:nvSpPr>
        <p:spPr>
          <a:xfrm>
            <a:off x="174425" y="669215"/>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9. Renforcer notre travail partenarial avec </a:t>
            </a:r>
          </a:p>
          <a:p>
            <a:pPr algn="ctr"/>
            <a:r>
              <a:rPr lang="fr-FR" sz="2500" b="1" dirty="0">
                <a:solidFill>
                  <a:schemeClr val="accent1"/>
                </a:solidFill>
                <a:latin typeface="Arial Narrow" panose="020B0606020202030204" pitchFamily="34" charset="0"/>
                <a:cs typeface="Times New Roman" panose="02020603050405020304" pitchFamily="18" charset="0"/>
              </a:rPr>
              <a:t>la Communauté de communes</a:t>
            </a:r>
          </a:p>
        </p:txBody>
      </p:sp>
      <p:sp>
        <p:nvSpPr>
          <p:cNvPr id="12" name="Rectangle 2">
            <a:extLst>
              <a:ext uri="{FF2B5EF4-FFF2-40B4-BE49-F238E27FC236}">
                <a16:creationId xmlns:a16="http://schemas.microsoft.com/office/drawing/2014/main" id="{71320707-FD58-9FD5-E4BB-0D276CC013BD}"/>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60604972-AF4C-4CCD-F5CA-FEF17840CED6}"/>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D0D398CA-0A71-F1DE-F47F-E9D715B7C4E1}"/>
              </a:ext>
            </a:extLst>
          </p:cNvPr>
          <p:cNvSpPr txBox="1"/>
          <p:nvPr/>
        </p:nvSpPr>
        <p:spPr>
          <a:xfrm>
            <a:off x="-900608" y="1421503"/>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Les autres projets communautaires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4218B06B-79DC-0ABD-FEFD-961508449E64}"/>
              </a:ext>
            </a:extLst>
          </p:cNvPr>
          <p:cNvSpPr txBox="1"/>
          <p:nvPr/>
        </p:nvSpPr>
        <p:spPr>
          <a:xfrm>
            <a:off x="315897" y="1844824"/>
            <a:ext cx="8360559" cy="3970318"/>
          </a:xfrm>
          <a:prstGeom prst="rect">
            <a:avLst/>
          </a:prstGeom>
          <a:noFill/>
        </p:spPr>
        <p:txBody>
          <a:bodyPr wrap="square" rtlCol="0">
            <a:spAutoFit/>
          </a:bodyPr>
          <a:lstStyle/>
          <a:p>
            <a:pPr lvl="0"/>
            <a:r>
              <a:rPr lang="fr-FR" u="sng" dirty="0">
                <a:latin typeface="Arial Narrow" panose="020B0606020202030204" pitchFamily="34" charset="0"/>
              </a:rPr>
              <a:t>Une nouvelle crèche</a:t>
            </a:r>
            <a:r>
              <a:rPr lang="fr-FR" dirty="0">
                <a:latin typeface="Arial Narrow" panose="020B0606020202030204" pitchFamily="34" charset="0"/>
              </a:rPr>
              <a:t> : l’assistance à maîtrise d’ouvrage travaille actuellement sur le programme de cette future crèche qui devrait être implantée à proximité de l’emplacement historique de la Poussinière, place du 8 mai</a:t>
            </a:r>
          </a:p>
          <a:p>
            <a:pPr lvl="0"/>
            <a:endPar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r>
              <a:rPr lang="fr-FR" u="sng" dirty="0">
                <a:latin typeface="Arial Narrow" panose="020B0606020202030204" pitchFamily="34" charset="0"/>
              </a:rPr>
              <a:t>Une maison France Services</a:t>
            </a:r>
            <a:r>
              <a:rPr lang="fr-FR" dirty="0">
                <a:latin typeface="Arial Narrow" panose="020B0606020202030204" pitchFamily="34" charset="0"/>
              </a:rPr>
              <a:t> : en partenariat avec l’Etat, la Communauté de communes a validé, en fin d’année 2024, l’ouverture d’une Maison France Services. Elle sera située rue Jean Jaurès dans les locaux de la Trésorerie et ouvrira ses portes au public à l’été 2025. </a:t>
            </a:r>
          </a:p>
          <a:p>
            <a:pPr lvl="0"/>
            <a:endPar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r>
              <a:rPr lang="fr-FR" u="sng" dirty="0">
                <a:latin typeface="Arial Narrow" panose="020B0606020202030204" pitchFamily="34" charset="0"/>
              </a:rPr>
              <a:t>L’insertion</a:t>
            </a:r>
            <a:r>
              <a:rPr lang="fr-FR" dirty="0">
                <a:latin typeface="Arial Narrow" panose="020B0606020202030204" pitchFamily="34" charset="0"/>
              </a:rPr>
              <a:t> : la Communauté de communes travaille avec les services de l’Etat, les services publics de l’Emploi, les partenaires et professionnels du secteur et la commune sur la création d’un chantier d’insertion dans les métiers de la restauration. Les premiers contacts ont été pris afin de réaliser un diagnostic du besoin et des moyens qui pourraient y être alloués. La ville de Luxeuil-les-Bains souhaiterait que ce chantier puisse voir le jour dans les locaux de la gare thermale, intégrée par la Région dans le dispositif « 1001 gares ». </a:t>
            </a:r>
          </a:p>
        </p:txBody>
      </p:sp>
      <p:sp>
        <p:nvSpPr>
          <p:cNvPr id="3" name="Ellipse 2">
            <a:extLst>
              <a:ext uri="{FF2B5EF4-FFF2-40B4-BE49-F238E27FC236}">
                <a16:creationId xmlns:a16="http://schemas.microsoft.com/office/drawing/2014/main" id="{9A698B84-6E8E-6A93-37D8-03F0A93921E3}"/>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4965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586B-9127-2E2E-081D-33297C2528A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FB394BA-4BFD-ADB6-4777-6FC2324B2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6F548374-B6EE-857F-7653-9F9072C8EC35}"/>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356B5A18-A013-7D0D-249C-BA1395E5C92E}"/>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10. DSP : maintien des relations « gagnant/gagnant » avec les délégataires actuels et à venir</a:t>
            </a:r>
          </a:p>
        </p:txBody>
      </p:sp>
      <p:sp>
        <p:nvSpPr>
          <p:cNvPr id="12" name="Rectangle 2">
            <a:extLst>
              <a:ext uri="{FF2B5EF4-FFF2-40B4-BE49-F238E27FC236}">
                <a16:creationId xmlns:a16="http://schemas.microsoft.com/office/drawing/2014/main" id="{2F4E3898-5478-1917-A78C-A6976412A42B}"/>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09EE9A80-19BB-777B-BDFB-ED25863D00A0}"/>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8DE2677D-C12C-1413-FAB1-D284303F1F78}"/>
              </a:ext>
            </a:extLst>
          </p:cNvPr>
          <p:cNvSpPr txBox="1"/>
          <p:nvPr/>
        </p:nvSpPr>
        <p:spPr>
          <a:xfrm>
            <a:off x="-684584" y="1592668"/>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DSP Bus</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BF2DAB6-F6E5-60CF-5951-D7644ED00D4F}"/>
              </a:ext>
            </a:extLst>
          </p:cNvPr>
          <p:cNvSpPr txBox="1"/>
          <p:nvPr/>
        </p:nvSpPr>
        <p:spPr>
          <a:xfrm>
            <a:off x="179512" y="2246527"/>
            <a:ext cx="8424936" cy="2862322"/>
          </a:xfrm>
          <a:prstGeom prst="rect">
            <a:avLst/>
          </a:prstGeom>
          <a:noFill/>
        </p:spPr>
        <p:txBody>
          <a:bodyPr wrap="square" rtlCol="0">
            <a:spAutoFit/>
          </a:bodyPr>
          <a:lstStyle/>
          <a:p>
            <a:r>
              <a:rPr lang="fr-FR" dirty="0">
                <a:latin typeface="Arial Narrow" panose="020B0606020202030204" pitchFamily="34" charset="0"/>
              </a:rPr>
              <a:t>Une nouvelle DSP bus a débuté en mai 2024. Afin de limiter l’augmentation de l’impact financier sur le budget communal tout en préservant un niveau de service confortable pour la population, des adaptations ont dû être réalisées en concertation avec le délégataire :</a:t>
            </a:r>
          </a:p>
          <a:p>
            <a:r>
              <a:rPr lang="fr-FR" dirty="0">
                <a:latin typeface="Arial Narrow" panose="020B0606020202030204" pitchFamily="34" charset="0"/>
              </a:rPr>
              <a:t> </a:t>
            </a:r>
          </a:p>
          <a:p>
            <a:pPr marL="285750" lvl="0" indent="-285750">
              <a:buFont typeface="Arial" panose="020B0604020202020204" pitchFamily="34" charset="0"/>
              <a:buChar char="•"/>
            </a:pPr>
            <a:r>
              <a:rPr lang="fr-FR" dirty="0">
                <a:latin typeface="Arial Narrow" panose="020B0606020202030204" pitchFamily="34" charset="0"/>
              </a:rPr>
              <a:t>Retour de la cadence entre 10h et 11h</a:t>
            </a:r>
          </a:p>
          <a:p>
            <a:pPr marL="285750" lvl="0" indent="-285750">
              <a:buFont typeface="Arial" panose="020B0604020202020204" pitchFamily="34" charset="0"/>
              <a:buChar char="•"/>
            </a:pPr>
            <a:r>
              <a:rPr lang="fr-FR" dirty="0">
                <a:latin typeface="Arial Narrow" panose="020B0606020202030204" pitchFamily="34" charset="0"/>
              </a:rPr>
              <a:t>Nouveaux arrêts zone de la </a:t>
            </a:r>
            <a:r>
              <a:rPr lang="fr-FR" dirty="0" err="1">
                <a:latin typeface="Arial Narrow" panose="020B0606020202030204" pitchFamily="34" charset="0"/>
              </a:rPr>
              <a:t>Zouzette</a:t>
            </a:r>
            <a:r>
              <a:rPr lang="fr-FR" dirty="0">
                <a:latin typeface="Arial Narrow" panose="020B0606020202030204" pitchFamily="34" charset="0"/>
              </a:rPr>
              <a:t> à </a:t>
            </a:r>
            <a:r>
              <a:rPr lang="fr-FR" dirty="0" err="1">
                <a:latin typeface="Arial Narrow" panose="020B0606020202030204" pitchFamily="34" charset="0"/>
              </a:rPr>
              <a:t>Froideconche</a:t>
            </a:r>
            <a:r>
              <a:rPr lang="fr-FR" dirty="0">
                <a:latin typeface="Arial Narrow" panose="020B0606020202030204" pitchFamily="34" charset="0"/>
              </a:rPr>
              <a:t> et devant le Lidl</a:t>
            </a:r>
          </a:p>
          <a:p>
            <a:pPr marL="285750" lvl="0" indent="-285750">
              <a:buFont typeface="Arial" panose="020B0604020202020204" pitchFamily="34" charset="0"/>
              <a:buChar char="•"/>
            </a:pPr>
            <a:r>
              <a:rPr lang="fr-FR" dirty="0">
                <a:latin typeface="Arial Narrow" panose="020B0606020202030204" pitchFamily="34" charset="0"/>
              </a:rPr>
              <a:t>2 arrêts à Saint-Sauveur desservis à toutes les cadences</a:t>
            </a:r>
          </a:p>
          <a:p>
            <a:pPr marL="285750" lvl="0" indent="-285750">
              <a:buFont typeface="Arial" panose="020B0604020202020204" pitchFamily="34" charset="0"/>
              <a:buChar char="•"/>
            </a:pPr>
            <a:r>
              <a:rPr lang="fr-FR" dirty="0">
                <a:latin typeface="Arial Narrow" panose="020B0606020202030204" pitchFamily="34" charset="0"/>
              </a:rPr>
              <a:t>Nouveau bus "propre" de 30 places</a:t>
            </a:r>
          </a:p>
          <a:p>
            <a:pPr marL="285750" lvl="0" indent="-285750">
              <a:buFont typeface="Arial" panose="020B0604020202020204" pitchFamily="34" charset="0"/>
              <a:buChar char="•"/>
            </a:pPr>
            <a:r>
              <a:rPr lang="fr-FR" dirty="0">
                <a:latin typeface="Arial Narrow" panose="020B0606020202030204" pitchFamily="34" charset="0"/>
              </a:rPr>
              <a:t>Pas de bus le samedi</a:t>
            </a:r>
          </a:p>
          <a:p>
            <a:pPr marL="285750" lvl="0" indent="-285750">
              <a:buFont typeface="Arial" panose="020B0604020202020204" pitchFamily="34" charset="0"/>
              <a:buChar char="•"/>
            </a:pPr>
            <a:r>
              <a:rPr lang="fr-FR" dirty="0">
                <a:latin typeface="Arial Narrow" panose="020B0606020202030204" pitchFamily="34" charset="0"/>
              </a:rPr>
              <a:t>Service réduit le lundi et jeudi matin (pas de bus entre 8h10 et 13h00)</a:t>
            </a:r>
          </a:p>
        </p:txBody>
      </p:sp>
    </p:spTree>
    <p:extLst>
      <p:ext uri="{BB962C8B-B14F-4D97-AF65-F5344CB8AC3E}">
        <p14:creationId xmlns:p14="http://schemas.microsoft.com/office/powerpoint/2010/main" val="2586617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27BC-4DB3-1752-5280-2B1356B22E4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E15C0D0-153C-8070-0D6F-A213EB800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C2DE1FA3-2256-B6B8-BC13-12AA4E49E5ED}"/>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7F67ECD0-3F5E-FA21-769F-9DBF0BA7BAF7}"/>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10. DSP : maintien des relations « gagnant/gagnant » avec les délégataires actuels et à venir</a:t>
            </a:r>
          </a:p>
        </p:txBody>
      </p:sp>
      <p:sp>
        <p:nvSpPr>
          <p:cNvPr id="12" name="Rectangle 2">
            <a:extLst>
              <a:ext uri="{FF2B5EF4-FFF2-40B4-BE49-F238E27FC236}">
                <a16:creationId xmlns:a16="http://schemas.microsoft.com/office/drawing/2014/main" id="{B1DF9A4E-FA3A-0B9B-70BF-A81732946459}"/>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6B302237-26C0-0F99-1C22-5729A97F553E}"/>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C029D210-BED1-8CAD-08C6-2FA4583306BB}"/>
              </a:ext>
            </a:extLst>
          </p:cNvPr>
          <p:cNvSpPr txBox="1"/>
          <p:nvPr/>
        </p:nvSpPr>
        <p:spPr>
          <a:xfrm>
            <a:off x="-756592" y="2047112"/>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DSP Eau / Assainissement</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CA3DD954-1E2C-8EA0-B243-A92CE58B42B4}"/>
              </a:ext>
            </a:extLst>
          </p:cNvPr>
          <p:cNvSpPr txBox="1"/>
          <p:nvPr/>
        </p:nvSpPr>
        <p:spPr>
          <a:xfrm>
            <a:off x="323528" y="2708920"/>
            <a:ext cx="8148816" cy="1754326"/>
          </a:xfrm>
          <a:prstGeom prst="rect">
            <a:avLst/>
          </a:prstGeom>
          <a:noFill/>
        </p:spPr>
        <p:txBody>
          <a:bodyPr wrap="square" rtlCol="0">
            <a:spAutoFit/>
          </a:bodyPr>
          <a:lstStyle/>
          <a:p>
            <a:r>
              <a:rPr lang="fr-FR" dirty="0">
                <a:latin typeface="Arial Narrow" panose="020B0606020202030204" pitchFamily="34" charset="0"/>
              </a:rPr>
              <a:t>La société SAUR est le délégataire de la ville depuis juillet 2023. Les orientations définies pour cette nouvelle DSP visent à améliorer le niveau de performance de nos réseaux grâce à une technicité au service des recherches de fuites tant au niveau de l’eau que de l’assainissement afin d’améliorer le rendement des réseaux de la ville. La réactivité d’intervention auprès des usagers est également un des axes majeurs de cette DSP. Les premiers résultats devraient se faire connaitre avec le rapport d'activité du délégataire (RAD).</a:t>
            </a:r>
          </a:p>
        </p:txBody>
      </p:sp>
    </p:spTree>
    <p:extLst>
      <p:ext uri="{BB962C8B-B14F-4D97-AF65-F5344CB8AC3E}">
        <p14:creationId xmlns:p14="http://schemas.microsoft.com/office/powerpoint/2010/main" val="678678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7B26-AF83-F45F-092A-B35C052E325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C8660F6-C051-EDA2-02A8-FC472C6A0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2784A723-3FFE-D753-BCCC-4CB706F57ACB}"/>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05747FE0-9C56-EBE7-D158-DD387008EC81}"/>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10. DSP : maintien des relations « gagnant/gagnant » avec les délégataires actuels et à venir</a:t>
            </a:r>
          </a:p>
        </p:txBody>
      </p:sp>
      <p:sp>
        <p:nvSpPr>
          <p:cNvPr id="12" name="Rectangle 2">
            <a:extLst>
              <a:ext uri="{FF2B5EF4-FFF2-40B4-BE49-F238E27FC236}">
                <a16:creationId xmlns:a16="http://schemas.microsoft.com/office/drawing/2014/main" id="{68AF1D57-ADDC-808E-A4F1-60BEDB0B197B}"/>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62FFD4D0-16B9-73BC-2E86-ADE2FA640DFD}"/>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051C0055-8A7C-E60A-2CEF-45A6E609C77F}"/>
              </a:ext>
            </a:extLst>
          </p:cNvPr>
          <p:cNvSpPr txBox="1"/>
          <p:nvPr/>
        </p:nvSpPr>
        <p:spPr>
          <a:xfrm>
            <a:off x="-684584" y="1592668"/>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DSP Casino</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C737F512-93CF-2D8F-C9C9-B3720BF83FCA}"/>
              </a:ext>
            </a:extLst>
          </p:cNvPr>
          <p:cNvSpPr txBox="1"/>
          <p:nvPr/>
        </p:nvSpPr>
        <p:spPr>
          <a:xfrm>
            <a:off x="209545" y="2047549"/>
            <a:ext cx="8352928" cy="3754874"/>
          </a:xfrm>
          <a:prstGeom prst="rect">
            <a:avLst/>
          </a:prstGeom>
          <a:noFill/>
        </p:spPr>
        <p:txBody>
          <a:bodyPr wrap="square" rtlCol="0">
            <a:spAutoFit/>
          </a:bodyPr>
          <a:lstStyle/>
          <a:p>
            <a:r>
              <a:rPr lang="fr-FR" sz="1700" dirty="0">
                <a:latin typeface="Arial Narrow" panose="020B0606020202030204" pitchFamily="34" charset="0"/>
              </a:rPr>
              <a:t>En parallèle de l’amélioration de l’offre de loisirs opérée actuellement, et de la diminution des charges de fonctionnement de la ville liées au transfert de l’activité cinéma, le contrat de DSP négocié en 2019 prévoit :</a:t>
            </a:r>
          </a:p>
          <a:p>
            <a:r>
              <a:rPr lang="fr-FR" sz="1700" dirty="0">
                <a:latin typeface="Arial Narrow" panose="020B0606020202030204" pitchFamily="34" charset="0"/>
              </a:rPr>
              <a:t> </a:t>
            </a:r>
          </a:p>
          <a:p>
            <a:pPr marL="285750" lvl="0" indent="-285750">
              <a:buFont typeface="Arial" panose="020B0604020202020204" pitchFamily="34" charset="0"/>
              <a:buChar char="•"/>
            </a:pPr>
            <a:r>
              <a:rPr lang="fr-FR" sz="1700" dirty="0">
                <a:latin typeface="Arial Narrow" panose="020B0606020202030204" pitchFamily="34" charset="0"/>
              </a:rPr>
              <a:t>Une augmentation du taux de prélèvement sur le produit des jeux de 7,5 à 9% à partir du 1</a:t>
            </a:r>
            <a:r>
              <a:rPr lang="fr-FR" sz="1700" baseline="30000" dirty="0">
                <a:latin typeface="Arial Narrow" panose="020B0606020202030204" pitchFamily="34" charset="0"/>
              </a:rPr>
              <a:t>er</a:t>
            </a:r>
            <a:r>
              <a:rPr lang="fr-FR" sz="1700" dirty="0">
                <a:latin typeface="Arial Narrow" panose="020B0606020202030204" pitchFamily="34" charset="0"/>
              </a:rPr>
              <a:t> novembre 2024 (recettes supplémentaires estimées à 120 000 € par an)</a:t>
            </a:r>
          </a:p>
          <a:p>
            <a:pPr marL="285750" lvl="0" indent="-285750">
              <a:buFont typeface="Arial" panose="020B0604020202020204" pitchFamily="34" charset="0"/>
              <a:buChar char="•"/>
            </a:pPr>
            <a:r>
              <a:rPr lang="fr-FR" sz="1700" dirty="0">
                <a:latin typeface="Arial Narrow" panose="020B0606020202030204" pitchFamily="34" charset="0"/>
              </a:rPr>
              <a:t>Une contribution de soutien au développement local part fixe : 30 000 € </a:t>
            </a:r>
          </a:p>
          <a:p>
            <a:pPr marL="285750" lvl="0" indent="-285750">
              <a:buFont typeface="Arial" panose="020B0604020202020204" pitchFamily="34" charset="0"/>
              <a:buChar char="•"/>
            </a:pPr>
            <a:r>
              <a:rPr lang="fr-FR" sz="1700" dirty="0">
                <a:latin typeface="Arial Narrow" panose="020B0606020202030204" pitchFamily="34" charset="0"/>
              </a:rPr>
              <a:t>Une contribution de soutien au développement local, part variable indexée sur le produit net des jeux : minimum de 20 000 €</a:t>
            </a:r>
          </a:p>
          <a:p>
            <a:pPr marL="285750" lvl="0" indent="-285750">
              <a:buFont typeface="Arial" panose="020B0604020202020204" pitchFamily="34" charset="0"/>
              <a:buChar char="•"/>
            </a:pPr>
            <a:r>
              <a:rPr lang="fr-FR" sz="1700" dirty="0">
                <a:latin typeface="Arial Narrow" panose="020B0606020202030204" pitchFamily="34" charset="0"/>
              </a:rPr>
              <a:t>Une nouvelle contribution « Commune Touristique » : 30 000 €</a:t>
            </a:r>
          </a:p>
          <a:p>
            <a:r>
              <a:rPr lang="fr-FR" sz="1700" dirty="0">
                <a:latin typeface="Arial Narrow" panose="020B0606020202030204" pitchFamily="34" charset="0"/>
              </a:rPr>
              <a:t> </a:t>
            </a:r>
          </a:p>
          <a:p>
            <a:r>
              <a:rPr lang="fr-FR" sz="1700" dirty="0">
                <a:latin typeface="Arial Narrow" panose="020B0606020202030204" pitchFamily="34" charset="0"/>
              </a:rPr>
              <a:t>Les objectifs 2024 ont été atteints avec plus d’un million d’euros obtenu en recette. En 2025, cette majoration devrait se poursuivre grâce au niveau de prélèvement et aux nouvelles contributions. Ainsi, les recettes en faveur de la ville pourraient être majorées de 150 000</a:t>
            </a:r>
            <a:r>
              <a:rPr lang="fr-FR" sz="1700" baseline="30000" dirty="0">
                <a:latin typeface="Arial Narrow" panose="020B0606020202030204" pitchFamily="34" charset="0"/>
              </a:rPr>
              <a:t> </a:t>
            </a:r>
            <a:r>
              <a:rPr lang="fr-FR" sz="1700" dirty="0">
                <a:latin typeface="Arial Narrow" panose="020B0606020202030204" pitchFamily="34" charset="0"/>
              </a:rPr>
              <a:t>€ à 200 000 €. </a:t>
            </a:r>
          </a:p>
        </p:txBody>
      </p:sp>
      <p:sp>
        <p:nvSpPr>
          <p:cNvPr id="3" name="Ellipse 2">
            <a:extLst>
              <a:ext uri="{FF2B5EF4-FFF2-40B4-BE49-F238E27FC236}">
                <a16:creationId xmlns:a16="http://schemas.microsoft.com/office/drawing/2014/main" id="{AFC47D34-A0E5-1480-13B5-AE135E946296}"/>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6271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5C337-DB53-6C2F-C498-1FD1416A045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6952581-8743-803A-3C62-61751474B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12EDF189-1229-CF92-5D3F-F3824DD8E1CA}"/>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1C5E8906-9F04-DE63-4631-F131833BBBA6}"/>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cs typeface="Times New Roman" panose="02020603050405020304" pitchFamily="18" charset="0"/>
              </a:rPr>
              <a:t>10. DSP : maintien des relations « gagnant/gagnant » avec les délégataires actuels et à venir</a:t>
            </a:r>
          </a:p>
        </p:txBody>
      </p:sp>
      <p:sp>
        <p:nvSpPr>
          <p:cNvPr id="12" name="Rectangle 2">
            <a:extLst>
              <a:ext uri="{FF2B5EF4-FFF2-40B4-BE49-F238E27FC236}">
                <a16:creationId xmlns:a16="http://schemas.microsoft.com/office/drawing/2014/main" id="{D5FED7A0-8046-0308-5E15-A521A4128F98}"/>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A998820D-487E-22C7-6A78-F1C8EDB8E298}"/>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D84E6C02-C9D8-B98C-0333-023989D8037C}"/>
              </a:ext>
            </a:extLst>
          </p:cNvPr>
          <p:cNvSpPr txBox="1"/>
          <p:nvPr/>
        </p:nvSpPr>
        <p:spPr>
          <a:xfrm>
            <a:off x="-756592" y="1771823"/>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DSP Crématorium</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AFE9D0C1-5D13-BD03-0CF7-AA61B017D134}"/>
              </a:ext>
            </a:extLst>
          </p:cNvPr>
          <p:cNvSpPr txBox="1"/>
          <p:nvPr/>
        </p:nvSpPr>
        <p:spPr>
          <a:xfrm>
            <a:off x="467544" y="2293501"/>
            <a:ext cx="7920881" cy="2585323"/>
          </a:xfrm>
          <a:prstGeom prst="rect">
            <a:avLst/>
          </a:prstGeom>
          <a:noFill/>
        </p:spPr>
        <p:txBody>
          <a:bodyPr wrap="square" rtlCol="0">
            <a:spAutoFit/>
          </a:bodyPr>
          <a:lstStyle/>
          <a:p>
            <a:r>
              <a:rPr lang="fr-FR" dirty="0">
                <a:latin typeface="Arial Narrow" panose="020B0606020202030204" pitchFamily="34" charset="0"/>
              </a:rPr>
              <a:t>Le 30 mars 2023, le Conseil municipal a voté à l’unanimité le lancement d’un projet de crématorium sous la forme d’une Délégation de Service Public. Au terme de la procédure, le Groupe OGF est devenu le délégataire de la commune pour la construction et l’exploitation pendant une période de 40 ans de cet équipement de proximité. </a:t>
            </a:r>
          </a:p>
          <a:p>
            <a:endParaRPr lang="fr-FR" dirty="0">
              <a:latin typeface="Arial Narrow" panose="020B0606020202030204" pitchFamily="34" charset="0"/>
            </a:endParaRPr>
          </a:p>
          <a:p>
            <a:r>
              <a:rPr lang="fr-FR" dirty="0">
                <a:latin typeface="Arial Narrow" panose="020B0606020202030204" pitchFamily="34" charset="0"/>
              </a:rPr>
              <a:t>Le permis de construire va prochainement être délivré et les travaux pourront démarrer en 2025 sur une parcelle de la zone des 7 Chevaux que la Communauté de communes s’est engagée à céder à la ville à l’euro symbolique. La première pierre devrait être posée à l’été 2025 pour une durée de chantier d’un an. </a:t>
            </a:r>
          </a:p>
        </p:txBody>
      </p:sp>
      <p:sp>
        <p:nvSpPr>
          <p:cNvPr id="3" name="Ellipse 2">
            <a:extLst>
              <a:ext uri="{FF2B5EF4-FFF2-40B4-BE49-F238E27FC236}">
                <a16:creationId xmlns:a16="http://schemas.microsoft.com/office/drawing/2014/main" id="{767AD5F4-D92B-DD68-A12D-800749810AB7}"/>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5802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5CB58-74A4-60A3-1A4E-7F9D611E3ED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F3609A6-2440-27A6-5A71-49A301A56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
            <a:ext cx="9144000" cy="6845808"/>
          </a:xfrm>
          <a:prstGeom prst="rect">
            <a:avLst/>
          </a:prstGeom>
        </p:spPr>
      </p:pic>
      <p:sp>
        <p:nvSpPr>
          <p:cNvPr id="10" name="ZoneTexte 9">
            <a:extLst>
              <a:ext uri="{FF2B5EF4-FFF2-40B4-BE49-F238E27FC236}">
                <a16:creationId xmlns:a16="http://schemas.microsoft.com/office/drawing/2014/main" id="{6546C68C-EE3D-5381-EC1D-BCEA2B5BA384}"/>
              </a:ext>
            </a:extLst>
          </p:cNvPr>
          <p:cNvSpPr txBox="1"/>
          <p:nvPr/>
        </p:nvSpPr>
        <p:spPr>
          <a:xfrm>
            <a:off x="755576" y="2852936"/>
            <a:ext cx="8001056" cy="1323439"/>
          </a:xfrm>
          <a:prstGeom prst="rect">
            <a:avLst/>
          </a:prstGeom>
          <a:noFill/>
        </p:spPr>
        <p:txBody>
          <a:bodyPr wrap="square" rtlCol="0">
            <a:spAutoFit/>
          </a:bodyPr>
          <a:lstStyle/>
          <a:p>
            <a:pPr algn="ctr"/>
            <a:r>
              <a:rPr lang="fr-FR" sz="40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UNE EQUIPE MOBILISÉE, À L’ÉCOUTE ET FACILITATRICE</a:t>
            </a:r>
            <a:endParaRPr lang="fr-FR" sz="4000" dirty="0">
              <a:latin typeface="Arial Narrow" pitchFamily="34" charset="0"/>
            </a:endParaRPr>
          </a:p>
        </p:txBody>
      </p:sp>
    </p:spTree>
    <p:extLst>
      <p:ext uri="{BB962C8B-B14F-4D97-AF65-F5344CB8AC3E}">
        <p14:creationId xmlns:p14="http://schemas.microsoft.com/office/powerpoint/2010/main" val="4249928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8496F-D962-29CF-6FAC-4F80C235ADA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31EEAB1-CADF-14B9-58FF-BFDF5635E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76C7DECE-E61B-32AA-1E6B-54FBC449B589}"/>
              </a:ext>
            </a:extLst>
          </p:cNvPr>
          <p:cNvSpPr txBox="1"/>
          <p:nvPr/>
        </p:nvSpPr>
        <p:spPr>
          <a:xfrm>
            <a:off x="48041" y="143971"/>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UNE ÉQUIPE MOBILISÉE, À L’ÉCOUTE ET FACILITATRICE</a:t>
            </a:r>
          </a:p>
        </p:txBody>
      </p:sp>
      <p:sp>
        <p:nvSpPr>
          <p:cNvPr id="8" name="ZoneTexte 7">
            <a:extLst>
              <a:ext uri="{FF2B5EF4-FFF2-40B4-BE49-F238E27FC236}">
                <a16:creationId xmlns:a16="http://schemas.microsoft.com/office/drawing/2014/main" id="{2C42C227-6E60-D17A-B6AD-726A9FC0002B}"/>
              </a:ext>
            </a:extLst>
          </p:cNvPr>
          <p:cNvSpPr txBox="1"/>
          <p:nvPr/>
        </p:nvSpPr>
        <p:spPr>
          <a:xfrm>
            <a:off x="192057" y="862868"/>
            <a:ext cx="8795150" cy="861774"/>
          </a:xfrm>
          <a:prstGeom prst="rect">
            <a:avLst/>
          </a:prstGeom>
          <a:noFill/>
        </p:spPr>
        <p:txBody>
          <a:bodyPr wrap="square" rtlCol="0">
            <a:spAutoFit/>
          </a:bodyPr>
          <a:lstStyle>
            <a:defPPr>
              <a:defRPr lang="fr-FR"/>
            </a:defPPr>
            <a:lvl1pPr algn="ctr">
              <a:defRPr sz="2500" b="1">
                <a:solidFill>
                  <a:schemeClr val="accent1"/>
                </a:solidFill>
                <a:latin typeface="Arial Narrow" panose="020B0606020202030204" pitchFamily="34" charset="0"/>
                <a:cs typeface="Times New Roman" panose="02020603050405020304" pitchFamily="18" charset="0"/>
              </a:defRPr>
            </a:lvl1pPr>
          </a:lstStyle>
          <a:p>
            <a:r>
              <a:rPr lang="fr-FR" dirty="0"/>
              <a:t>Concertation, écoute : les maîtres-mots au quotidien</a:t>
            </a:r>
          </a:p>
          <a:p>
            <a:endParaRPr lang="fr-FR" dirty="0"/>
          </a:p>
        </p:txBody>
      </p:sp>
      <p:sp>
        <p:nvSpPr>
          <p:cNvPr id="12" name="Rectangle 2">
            <a:extLst>
              <a:ext uri="{FF2B5EF4-FFF2-40B4-BE49-F238E27FC236}">
                <a16:creationId xmlns:a16="http://schemas.microsoft.com/office/drawing/2014/main" id="{4828C47F-3F86-1FD0-AF50-A8434E077A54}"/>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2996990E-160D-DF60-68BA-BDDAA9B0017F}"/>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BF480713-2FF9-02B4-32BF-F9E4B587A4E7}"/>
              </a:ext>
            </a:extLst>
          </p:cNvPr>
          <p:cNvSpPr txBox="1"/>
          <p:nvPr/>
        </p:nvSpPr>
        <p:spPr>
          <a:xfrm>
            <a:off x="251520" y="1820802"/>
            <a:ext cx="8795150" cy="2862322"/>
          </a:xfrm>
          <a:prstGeom prst="rect">
            <a:avLst/>
          </a:prstGeom>
          <a:noFill/>
        </p:spPr>
        <p:txBody>
          <a:bodyPr wrap="square" rtlCol="0">
            <a:spAutoFit/>
          </a:bodyPr>
          <a:lstStyle/>
          <a:p>
            <a:pPr marL="285750" lvl="0" indent="-285750">
              <a:buFont typeface="Arial" panose="020B0604020202020204" pitchFamily="34" charset="0"/>
              <a:buChar char="•"/>
            </a:pPr>
            <a:r>
              <a:rPr lang="fr-FR" dirty="0">
                <a:latin typeface="Arial Narrow" panose="020B0606020202030204" pitchFamily="34" charset="0"/>
              </a:rPr>
              <a:t>De nouvelles permanences seront organisées en mairie et sur le marché hebdomadaire. </a:t>
            </a:r>
          </a:p>
          <a:p>
            <a:pPr lvl="0"/>
            <a:endParaRPr lang="fr-FR" dirty="0">
              <a:latin typeface="Arial Narrow" panose="020B0606020202030204" pitchFamily="34" charset="0"/>
            </a:endParaRPr>
          </a:p>
          <a:p>
            <a:pPr marL="285750" lvl="0" indent="-285750">
              <a:buFont typeface="Arial" panose="020B0604020202020204" pitchFamily="34" charset="0"/>
              <a:buChar char="•"/>
            </a:pPr>
            <a:r>
              <a:rPr lang="fr-FR" dirty="0">
                <a:latin typeface="Arial Narrow" panose="020B0606020202030204" pitchFamily="34" charset="0"/>
              </a:rPr>
              <a:t>Des réunions de riverains se dérouleront dans tous les secteurs de la ville afin de recueillir les avis sur les chantiers ou les difficultés rencontrées.  </a:t>
            </a:r>
          </a:p>
          <a:p>
            <a:pPr lvl="0"/>
            <a:endParaRPr lang="fr-FR" dirty="0">
              <a:latin typeface="Arial Narrow" panose="020B0606020202030204" pitchFamily="34" charset="0"/>
            </a:endParaRPr>
          </a:p>
          <a:p>
            <a:pPr marL="285750" lvl="0" indent="-285750">
              <a:buFont typeface="Arial" panose="020B0604020202020204" pitchFamily="34" charset="0"/>
              <a:buChar char="•"/>
            </a:pPr>
            <a:r>
              <a:rPr lang="fr-FR" dirty="0">
                <a:latin typeface="Arial Narrow" panose="020B0606020202030204" pitchFamily="34" charset="0"/>
              </a:rPr>
              <a:t>Les instances participatives (Conseil des jeunes, Conseil des sages, Conseil citoyens, conseil de quartier du Mont Valot) et commissions extramunicipales continueront d’éclairer les choix des élus.</a:t>
            </a:r>
          </a:p>
          <a:p>
            <a:pPr lvl="0"/>
            <a:endParaRPr lang="fr-FR" dirty="0">
              <a:latin typeface="Arial Narrow" panose="020B0606020202030204" pitchFamily="34" charset="0"/>
            </a:endParaRPr>
          </a:p>
          <a:p>
            <a:pPr marL="285750" lvl="0" indent="-285750">
              <a:buFont typeface="Arial" panose="020B0604020202020204" pitchFamily="34" charset="0"/>
              <a:buChar char="•"/>
            </a:pPr>
            <a:r>
              <a:rPr lang="fr-FR" dirty="0">
                <a:latin typeface="Arial Narrow" panose="020B0606020202030204" pitchFamily="34" charset="0"/>
              </a:rPr>
              <a:t>Les outils actuels de relations à la population seront optimisés avec l’arrivée de notre plateforme de gestion augmentée et la refonte de notre application « Luxeuil-les-Bains ». </a:t>
            </a:r>
            <a:endParaRPr lang="fr-FR" dirty="0">
              <a:effectLst/>
              <a:latin typeface="Arial Narrow" panose="020B0606020202030204" pitchFamily="34" charset="0"/>
            </a:endParaRPr>
          </a:p>
        </p:txBody>
      </p:sp>
      <p:sp>
        <p:nvSpPr>
          <p:cNvPr id="3" name="Ellipse 2">
            <a:extLst>
              <a:ext uri="{FF2B5EF4-FFF2-40B4-BE49-F238E27FC236}">
                <a16:creationId xmlns:a16="http://schemas.microsoft.com/office/drawing/2014/main" id="{B81C5CEB-1449-FF57-C950-0D7E46AF2ABB}"/>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1695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C28E4-C776-F771-86F5-89ED81F0A18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6BDD150-1A48-811D-5C6D-F46FDDA79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D8FAA803-994F-F301-9E42-CD0DCD4C251B}"/>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UNE ÉQUIPE MOBILISÉE, À L’ÉCOUTE ET FACILITATRICE</a:t>
            </a:r>
          </a:p>
        </p:txBody>
      </p:sp>
      <p:sp>
        <p:nvSpPr>
          <p:cNvPr id="8" name="ZoneTexte 7">
            <a:extLst>
              <a:ext uri="{FF2B5EF4-FFF2-40B4-BE49-F238E27FC236}">
                <a16:creationId xmlns:a16="http://schemas.microsoft.com/office/drawing/2014/main" id="{FB188618-B455-EEC7-21B1-26DBA8F216DD}"/>
              </a:ext>
            </a:extLst>
          </p:cNvPr>
          <p:cNvSpPr txBox="1"/>
          <p:nvPr/>
        </p:nvSpPr>
        <p:spPr>
          <a:xfrm>
            <a:off x="192057" y="862868"/>
            <a:ext cx="8795150" cy="1015663"/>
          </a:xfrm>
          <a:prstGeom prst="rect">
            <a:avLst/>
          </a:prstGeom>
          <a:noFill/>
        </p:spPr>
        <p:txBody>
          <a:bodyPr wrap="square" rtlCol="0">
            <a:spAutoFit/>
          </a:bodyPr>
          <a:lstStyle>
            <a:defPPr>
              <a:defRPr lang="fr-FR"/>
            </a:defPPr>
            <a:lvl1pPr marL="342900" lvl="0" indent="-342900" algn="ctr">
              <a:lnSpc>
                <a:spcPct val="110000"/>
              </a:lnSpc>
              <a:spcAft>
                <a:spcPts val="900"/>
              </a:spcAft>
              <a:buFont typeface="Wingdings" panose="05000000000000000000" pitchFamily="2" charset="2"/>
              <a:buChar char=""/>
              <a:defRPr sz="2500" b="1">
                <a:solidFill>
                  <a:schemeClr val="accent1"/>
                </a:solidFill>
                <a:latin typeface="Arial Narrow" panose="020B0606020202030204" pitchFamily="34" charset="0"/>
                <a:cs typeface="Times New Roman" panose="02020603050405020304" pitchFamily="18" charset="0"/>
              </a:defRPr>
            </a:lvl1pPr>
          </a:lstStyle>
          <a:p>
            <a:pPr marL="0" indent="0">
              <a:buNone/>
            </a:pPr>
            <a:r>
              <a:rPr lang="fr-FR" dirty="0"/>
              <a:t>Faciliter et accompagner les porteurs de projets</a:t>
            </a:r>
          </a:p>
          <a:p>
            <a:endParaRPr lang="fr-FR" dirty="0"/>
          </a:p>
        </p:txBody>
      </p:sp>
      <p:sp>
        <p:nvSpPr>
          <p:cNvPr id="12" name="Rectangle 2">
            <a:extLst>
              <a:ext uri="{FF2B5EF4-FFF2-40B4-BE49-F238E27FC236}">
                <a16:creationId xmlns:a16="http://schemas.microsoft.com/office/drawing/2014/main" id="{A8C67953-9F33-3659-4C23-5E2BCE6DC61A}"/>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C95ABB3E-D075-9942-2C9E-D2945F993F48}"/>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24AC6D66-F1CE-32F7-DC0E-FB008EBDC29A}"/>
              </a:ext>
            </a:extLst>
          </p:cNvPr>
          <p:cNvSpPr txBox="1"/>
          <p:nvPr/>
        </p:nvSpPr>
        <p:spPr>
          <a:xfrm>
            <a:off x="251520" y="1820802"/>
            <a:ext cx="8795150" cy="3416320"/>
          </a:xfrm>
          <a:prstGeom prst="rect">
            <a:avLst/>
          </a:prstGeom>
          <a:noFill/>
        </p:spPr>
        <p:txBody>
          <a:bodyPr wrap="square" rtlCol="0">
            <a:spAutoFit/>
          </a:bodyPr>
          <a:lstStyle/>
          <a:p>
            <a:r>
              <a:rPr lang="fr-FR" dirty="0">
                <a:latin typeface="Arial Narrow" panose="020B0606020202030204" pitchFamily="34" charset="0"/>
              </a:rPr>
              <a:t>L’accompagnement des porteurs de projets fait partie intégrante de la méthode développée par l‘équipe municipale. Elle permet la mobilisation d’ingénierie et de financements ayant entraîné la concrétisation de nombreux projets. </a:t>
            </a:r>
          </a:p>
          <a:p>
            <a:r>
              <a:rPr lang="fr-FR" dirty="0">
                <a:latin typeface="Arial Narrow" panose="020B0606020202030204" pitchFamily="34" charset="0"/>
              </a:rPr>
              <a:t>Cet accueil est particulièrement apprécié par les investisseurs qui identifient les élus bien secondés par les services municipaux, comme des interlocuteurs privilégiés et facilitateurs de leur installation. </a:t>
            </a:r>
          </a:p>
          <a:p>
            <a:endParaRPr lang="fr-FR" dirty="0">
              <a:latin typeface="Arial Narrow" panose="020B0606020202030204" pitchFamily="34" charset="0"/>
            </a:endParaRPr>
          </a:p>
          <a:p>
            <a:r>
              <a:rPr lang="fr-FR" dirty="0">
                <a:latin typeface="Arial Narrow" panose="020B0606020202030204" pitchFamily="34" charset="0"/>
              </a:rPr>
              <a:t>Cette action est rendue possible par les excellentes relations que nous entretenons avec nos partenaires (services de l’Etat, collectivités, Banque des Territoires) et le travail que nous fournissons pour bénéficier des dispositifs départementaux, régionaux et nationaux. </a:t>
            </a:r>
          </a:p>
          <a:p>
            <a:endParaRPr lang="fr-FR" dirty="0">
              <a:latin typeface="Arial Narrow" panose="020B0606020202030204" pitchFamily="34" charset="0"/>
            </a:endParaRPr>
          </a:p>
          <a:p>
            <a:r>
              <a:rPr lang="fr-FR" dirty="0">
                <a:latin typeface="Arial Narrow" panose="020B0606020202030204" pitchFamily="34" charset="0"/>
              </a:rPr>
              <a:t>Cette méthode est en train de porter ses </a:t>
            </a:r>
            <a:r>
              <a:rPr lang="fr-FR">
                <a:latin typeface="Arial Narrow" panose="020B0606020202030204" pitchFamily="34" charset="0"/>
              </a:rPr>
              <a:t>fruits comme, par exemple, dans </a:t>
            </a:r>
            <a:r>
              <a:rPr lang="fr-FR" dirty="0">
                <a:latin typeface="Arial Narrow" panose="020B0606020202030204" pitchFamily="34" charset="0"/>
              </a:rPr>
              <a:t>le cadre de la reprise et montée en gamme de deux hôtels </a:t>
            </a:r>
            <a:r>
              <a:rPr lang="fr-FR" dirty="0" err="1">
                <a:latin typeface="Arial Narrow" panose="020B0606020202030204" pitchFamily="34" charset="0"/>
              </a:rPr>
              <a:t>luxoviens</a:t>
            </a:r>
            <a:r>
              <a:rPr lang="fr-FR" dirty="0">
                <a:latin typeface="Arial Narrow" panose="020B0606020202030204" pitchFamily="34" charset="0"/>
              </a:rPr>
              <a:t> par le porteur de projet </a:t>
            </a:r>
            <a:r>
              <a:rPr lang="fr-FR" dirty="0" err="1">
                <a:latin typeface="Arial Narrow" panose="020B0606020202030204" pitchFamily="34" charset="0"/>
              </a:rPr>
              <a:t>Ideha</a:t>
            </a:r>
            <a:r>
              <a:rPr lang="fr-FR" dirty="0">
                <a:latin typeface="Arial Narrow" panose="020B0606020202030204" pitchFamily="34" charset="0"/>
              </a:rPr>
              <a:t> / Garden City.</a:t>
            </a:r>
          </a:p>
        </p:txBody>
      </p:sp>
      <p:sp>
        <p:nvSpPr>
          <p:cNvPr id="3" name="Ellipse 2">
            <a:extLst>
              <a:ext uri="{FF2B5EF4-FFF2-40B4-BE49-F238E27FC236}">
                <a16:creationId xmlns:a16="http://schemas.microsoft.com/office/drawing/2014/main" id="{13E8903C-3604-584A-902F-CE640610F65A}"/>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0472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20920-258C-1C69-4457-A202C69534B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72149D0-A03C-7A85-CBA2-E1031A237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F4D4EBAC-A912-2DCD-E89E-C49EA2A37C43}"/>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UNE ÉQUIPE MOBILISÉE, À L’ÉCOUTE ET FACILITATRICE</a:t>
            </a:r>
          </a:p>
        </p:txBody>
      </p:sp>
      <p:sp>
        <p:nvSpPr>
          <p:cNvPr id="8" name="ZoneTexte 7">
            <a:extLst>
              <a:ext uri="{FF2B5EF4-FFF2-40B4-BE49-F238E27FC236}">
                <a16:creationId xmlns:a16="http://schemas.microsoft.com/office/drawing/2014/main" id="{AB018E6D-18B1-1827-16C5-41321B2F0BE1}"/>
              </a:ext>
            </a:extLst>
          </p:cNvPr>
          <p:cNvSpPr txBox="1"/>
          <p:nvPr/>
        </p:nvSpPr>
        <p:spPr>
          <a:xfrm>
            <a:off x="192057" y="862868"/>
            <a:ext cx="8795150" cy="1019125"/>
          </a:xfrm>
          <a:prstGeom prst="rect">
            <a:avLst/>
          </a:prstGeom>
          <a:noFill/>
        </p:spPr>
        <p:txBody>
          <a:bodyPr wrap="square" rtlCol="0">
            <a:spAutoFit/>
          </a:bodyPr>
          <a:lstStyle>
            <a:defPPr>
              <a:defRPr lang="fr-FR"/>
            </a:defPPr>
            <a:lvl1pPr marL="342900" lvl="0" indent="-342900" algn="ctr">
              <a:lnSpc>
                <a:spcPct val="110000"/>
              </a:lnSpc>
              <a:spcAft>
                <a:spcPts val="900"/>
              </a:spcAft>
              <a:buFont typeface="Wingdings" panose="05000000000000000000" pitchFamily="2" charset="2"/>
              <a:buChar char=""/>
              <a:defRPr sz="2500" b="1">
                <a:solidFill>
                  <a:schemeClr val="accent1"/>
                </a:solidFill>
                <a:latin typeface="Arial Narrow" panose="020B0606020202030204" pitchFamily="34" charset="0"/>
                <a:cs typeface="Times New Roman" panose="02020603050405020304" pitchFamily="18" charset="0"/>
              </a:defRPr>
            </a:lvl1pPr>
          </a:lstStyle>
          <a:p>
            <a:pPr marL="0" indent="0">
              <a:buNone/>
            </a:pPr>
            <a:r>
              <a:rPr lang="fr-FR" dirty="0"/>
              <a:t>Des élus « aménageurs de territoires », soucieux de l’avenir de la cité</a:t>
            </a:r>
          </a:p>
          <a:p>
            <a:pPr marL="0" indent="0">
              <a:buNone/>
            </a:pPr>
            <a:endParaRPr lang="fr-FR" dirty="0"/>
          </a:p>
        </p:txBody>
      </p:sp>
      <p:sp>
        <p:nvSpPr>
          <p:cNvPr id="12" name="Rectangle 2">
            <a:extLst>
              <a:ext uri="{FF2B5EF4-FFF2-40B4-BE49-F238E27FC236}">
                <a16:creationId xmlns:a16="http://schemas.microsoft.com/office/drawing/2014/main" id="{E982E26E-754E-2DFB-134F-84014C6A1F24}"/>
              </a:ext>
            </a:extLst>
          </p:cNvPr>
          <p:cNvSpPr>
            <a:spLocks noChangeArrowheads="1"/>
          </p:cNvSpPr>
          <p:nvPr/>
        </p:nvSpPr>
        <p:spPr bwMode="auto">
          <a:xfrm>
            <a:off x="2644775" y="349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3">
            <a:extLst>
              <a:ext uri="{FF2B5EF4-FFF2-40B4-BE49-F238E27FC236}">
                <a16:creationId xmlns:a16="http://schemas.microsoft.com/office/drawing/2014/main" id="{3ABC7BEA-C6B7-D9B8-0D0A-7BEFFBA4CD7F}"/>
              </a:ext>
            </a:extLst>
          </p:cNvPr>
          <p:cNvSpPr>
            <a:spLocks noChangeArrowheads="1"/>
          </p:cNvSpPr>
          <p:nvPr/>
        </p:nvSpPr>
        <p:spPr bwMode="auto">
          <a:xfrm>
            <a:off x="2644775" y="598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43EA839F-DE08-B141-4732-15A0961426CC}"/>
              </a:ext>
            </a:extLst>
          </p:cNvPr>
          <p:cNvSpPr txBox="1"/>
          <p:nvPr/>
        </p:nvSpPr>
        <p:spPr>
          <a:xfrm>
            <a:off x="395536" y="1820802"/>
            <a:ext cx="8352928" cy="2456057"/>
          </a:xfrm>
          <a:prstGeom prst="rect">
            <a:avLst/>
          </a:prstGeom>
          <a:noFill/>
        </p:spPr>
        <p:txBody>
          <a:bodyPr wrap="square" rtlCol="0">
            <a:spAutoFit/>
          </a:bodyPr>
          <a:lstStyle/>
          <a:p>
            <a:pPr algn="just">
              <a:lnSpc>
                <a:spcPct val="110000"/>
              </a:lnSpc>
              <a:spcAft>
                <a:spcPts val="900"/>
              </a:spcAft>
            </a:pPr>
            <a:r>
              <a:rPr lang="fr-FR" dirty="0">
                <a:latin typeface="Arial Narrow" panose="020B0606020202030204" pitchFamily="34" charset="0"/>
              </a:rPr>
              <a:t>Le plan « Préférez </a:t>
            </a:r>
            <a:r>
              <a:rPr lang="fr-FR" dirty="0" err="1">
                <a:latin typeface="Arial Narrow" panose="020B0606020202030204" pitchFamily="34" charset="0"/>
              </a:rPr>
              <a:t>Luxeuil</a:t>
            </a:r>
            <a:r>
              <a:rPr lang="fr-FR" dirty="0">
                <a:latin typeface="Arial Narrow" panose="020B0606020202030204" pitchFamily="34" charset="0"/>
              </a:rPr>
              <a:t> Acte 2 » a affirmé le rôle des élus comme « aménageurs du territoire ».</a:t>
            </a:r>
          </a:p>
          <a:p>
            <a:pPr algn="just">
              <a:lnSpc>
                <a:spcPct val="110000"/>
              </a:lnSpc>
              <a:spcAft>
                <a:spcPts val="900"/>
              </a:spcAft>
            </a:pPr>
            <a:r>
              <a:rPr lang="fr-FR" dirty="0">
                <a:latin typeface="Arial Narrow" panose="020B0606020202030204" pitchFamily="34" charset="0"/>
              </a:rPr>
              <a:t>Les différentes études réalisées depuis 2016 permettront d’affiner la vision prospective de l’équipe municipale sur l’avenir et les fonctions de différents secteurs de la ville (réserves foncières, résorption de friches, aménagements des entrées de villes, …). </a:t>
            </a:r>
          </a:p>
          <a:p>
            <a:pPr algn="just">
              <a:lnSpc>
                <a:spcPct val="110000"/>
              </a:lnSpc>
              <a:spcAft>
                <a:spcPts val="900"/>
              </a:spcAft>
            </a:pPr>
            <a:r>
              <a:rPr lang="fr-FR" dirty="0">
                <a:latin typeface="Arial Narrow" panose="020B0606020202030204" pitchFamily="34" charset="0"/>
              </a:rPr>
              <a:t>Ce travail se poursuivra en 2025 afin que toutes les opportunités soient saisies pour développer et faire rayonner la cité thermale. L’adhésion de la Communauté de communes à l’Etablissement Public Foncier ouvre de nouvelles perspectives</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a:t>
            </a:r>
          </a:p>
        </p:txBody>
      </p:sp>
      <p:sp>
        <p:nvSpPr>
          <p:cNvPr id="3" name="Ellipse 2">
            <a:extLst>
              <a:ext uri="{FF2B5EF4-FFF2-40B4-BE49-F238E27FC236}">
                <a16:creationId xmlns:a16="http://schemas.microsoft.com/office/drawing/2014/main" id="{27E1C936-0D78-849A-E64D-8A003EFF8C46}"/>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303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4A940B8-8312-764F-547D-A1F7689A0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
        <p:nvSpPr>
          <p:cNvPr id="4" name="ZoneTexte 3"/>
          <p:cNvSpPr txBox="1"/>
          <p:nvPr/>
        </p:nvSpPr>
        <p:spPr>
          <a:xfrm>
            <a:off x="1475656" y="5157192"/>
            <a:ext cx="6192688" cy="707886"/>
          </a:xfrm>
          <a:prstGeom prst="rect">
            <a:avLst/>
          </a:prstGeom>
          <a:solidFill>
            <a:schemeClr val="bg1"/>
          </a:solidFill>
        </p:spPr>
        <p:txBody>
          <a:bodyPr wrap="square" rtlCol="0">
            <a:spAutoFit/>
          </a:bodyPr>
          <a:lstStyle/>
          <a:p>
            <a:pPr algn="ctr"/>
            <a:r>
              <a:rPr lang="fr-FR" sz="4000" b="1" dirty="0">
                <a:solidFill>
                  <a:schemeClr val="accent6"/>
                </a:solidFill>
                <a:latin typeface="Prompt" panose="00000500000000000000" pitchFamily="2" charset="-34"/>
                <a:cs typeface="Prompt" panose="00000500000000000000" pitchFamily="2" charset="-34"/>
              </a:rPr>
              <a:t>13 FÉVRIER 2025</a:t>
            </a:r>
          </a:p>
        </p:txBody>
      </p:sp>
    </p:spTree>
    <p:extLst>
      <p:ext uri="{BB962C8B-B14F-4D97-AF65-F5344CB8AC3E}">
        <p14:creationId xmlns:p14="http://schemas.microsoft.com/office/powerpoint/2010/main" val="352493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F8BAB-BDB4-0723-1C47-E783606444C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9DA6636-543E-DD7A-D175-3DDEFFD43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6EEC52C8-AC30-1391-EBC4-F469081439E2}"/>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BE0B7EAC-2B24-B5A5-96D6-487893903AC6}"/>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1. Préserver notre bonne santé financière afin d’accompagner les grands projets à venir</a:t>
            </a: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321FBBF5-4227-3AFA-F0EE-C4134D4E0DC1}"/>
              </a:ext>
            </a:extLst>
          </p:cNvPr>
          <p:cNvSpPr txBox="1"/>
          <p:nvPr/>
        </p:nvSpPr>
        <p:spPr>
          <a:xfrm>
            <a:off x="-540568" y="1914187"/>
            <a:ext cx="3600400" cy="81439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stratégie de désendettement</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5505EC9B-8AF7-2C8E-B078-DB66D9E4A9DD}"/>
              </a:ext>
            </a:extLst>
          </p:cNvPr>
          <p:cNvSpPr txBox="1"/>
          <p:nvPr/>
        </p:nvSpPr>
        <p:spPr>
          <a:xfrm>
            <a:off x="107504" y="2813106"/>
            <a:ext cx="3672408" cy="2734146"/>
          </a:xfrm>
          <a:prstGeom prst="rect">
            <a:avLst/>
          </a:prstGeom>
          <a:noFill/>
        </p:spPr>
        <p:txBody>
          <a:bodyPr wrap="square" rtlCol="0">
            <a:spAutoFit/>
          </a:bodyPr>
          <a:lstStyle/>
          <a:p>
            <a:pPr lvl="0" algn="just">
              <a:lnSpc>
                <a:spcPct val="115000"/>
              </a:lnSpc>
              <a:spcAft>
                <a:spcPts val="900"/>
              </a:spcAft>
            </a:pPr>
            <a:r>
              <a:rPr lang="fr-FR" sz="18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Acte 3 =&gt; 2021-2026 </a:t>
            </a: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 « un mandat pour le développement de la cité thermale » avec un effort de désendettement plus modéré (entre 200 000 € et 400 000 € par an en moyenne sur le mandat) au service des projets de la collectivité.</a:t>
            </a:r>
          </a:p>
          <a:p>
            <a:pPr marL="285750" lvl="0" indent="-285750" algn="just">
              <a:lnSpc>
                <a:spcPct val="115000"/>
              </a:lnSpc>
              <a:spcAft>
                <a:spcPts val="900"/>
              </a:spcAft>
              <a:buFont typeface="Arial" panose="020B0604020202020204" pitchFamily="34" charset="0"/>
              <a:buChar char="•"/>
            </a:pPr>
            <a:r>
              <a:rPr lang="fr-FR" sz="1800" dirty="0">
                <a:solidFill>
                  <a:srgbClr val="FF0000"/>
                </a:solidFill>
                <a:effectLst/>
                <a:latin typeface="Arial Narrow" panose="020B0606020202030204" pitchFamily="34" charset="0"/>
                <a:ea typeface="Tw Cen MT" panose="020B0602020104020603" pitchFamily="34" charset="0"/>
                <a:cs typeface="Times New Roman" panose="02020603050405020304" pitchFamily="18" charset="0"/>
              </a:rPr>
              <a:t>De décembre 2020 à décembre 2024 (4 exercices) : 321 110 € par an</a:t>
            </a:r>
            <a:endParaRPr lang="fr-FR" sz="18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endParaRPr>
          </a:p>
        </p:txBody>
      </p:sp>
      <p:graphicFrame>
        <p:nvGraphicFramePr>
          <p:cNvPr id="6" name="Graphique 5">
            <a:extLst>
              <a:ext uri="{FF2B5EF4-FFF2-40B4-BE49-F238E27FC236}">
                <a16:creationId xmlns:a16="http://schemas.microsoft.com/office/drawing/2014/main" id="{B5872EDE-8A4D-D9CD-29BC-F64E58BD88FE}"/>
              </a:ext>
            </a:extLst>
          </p:cNvPr>
          <p:cNvGraphicFramePr/>
          <p:nvPr>
            <p:extLst>
              <p:ext uri="{D42A27DB-BD31-4B8C-83A1-F6EECF244321}">
                <p14:modId xmlns:p14="http://schemas.microsoft.com/office/powerpoint/2010/main" val="3197563228"/>
              </p:ext>
            </p:extLst>
          </p:nvPr>
        </p:nvGraphicFramePr>
        <p:xfrm>
          <a:off x="3851920" y="1914187"/>
          <a:ext cx="4896544" cy="3891077"/>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e 4">
            <a:extLst>
              <a:ext uri="{FF2B5EF4-FFF2-40B4-BE49-F238E27FC236}">
                <a16:creationId xmlns:a16="http://schemas.microsoft.com/office/drawing/2014/main" id="{E1ABDCF2-AD39-12D3-3267-07A27845900A}"/>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12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E6137-1440-0BA1-C064-D5AE2647BD2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0E5FDCA-80F3-4653-A9D6-AA339713A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60902"/>
          </a:xfrm>
          <a:prstGeom prst="rect">
            <a:avLst/>
          </a:prstGeom>
        </p:spPr>
      </p:pic>
      <p:sp>
        <p:nvSpPr>
          <p:cNvPr id="7" name="ZoneTexte 6">
            <a:extLst>
              <a:ext uri="{FF2B5EF4-FFF2-40B4-BE49-F238E27FC236}">
                <a16:creationId xmlns:a16="http://schemas.microsoft.com/office/drawing/2014/main" id="{11793A98-735C-C843-774A-1AD52E114A9F}"/>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061735B8-4A2B-9BE4-F780-62431EC577C2}"/>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1. Préserver notre bonne santé financière afin d’accompagner les grands projets à venir</a:t>
            </a:r>
            <a:endParaRPr lang="fr-FR" sz="2500" dirty="0">
              <a:solidFill>
                <a:schemeClr val="accent1"/>
              </a:solidFill>
              <a:latin typeface="Arial Narrow" panose="020B0606020202030204" pitchFamily="34" charset="0"/>
            </a:endParaRPr>
          </a:p>
        </p:txBody>
      </p:sp>
      <p:sp>
        <p:nvSpPr>
          <p:cNvPr id="4" name="ZoneTexte 3">
            <a:extLst>
              <a:ext uri="{FF2B5EF4-FFF2-40B4-BE49-F238E27FC236}">
                <a16:creationId xmlns:a16="http://schemas.microsoft.com/office/drawing/2014/main" id="{177C17EA-DF9B-EAFB-A873-028CABE9A7F4}"/>
              </a:ext>
            </a:extLst>
          </p:cNvPr>
          <p:cNvSpPr txBox="1"/>
          <p:nvPr/>
        </p:nvSpPr>
        <p:spPr>
          <a:xfrm>
            <a:off x="611560" y="2636912"/>
            <a:ext cx="7992888" cy="1459951"/>
          </a:xfrm>
          <a:prstGeom prst="rect">
            <a:avLst/>
          </a:prstGeom>
          <a:noFill/>
        </p:spPr>
        <p:txBody>
          <a:bodyPr wrap="square" rtlCol="0">
            <a:spAutoFit/>
          </a:bodyPr>
          <a:lstStyle/>
          <a:p>
            <a:pPr algn="just">
              <a:lnSpc>
                <a:spcPct val="115000"/>
              </a:lnSpc>
              <a:spcAft>
                <a:spcPts val="900"/>
              </a:spcAft>
            </a:pPr>
            <a:r>
              <a:rPr lang="fr-FR" sz="1800" dirty="0">
                <a:solidFill>
                  <a:srgbClr val="000000"/>
                </a:solidFill>
                <a:effectLst/>
                <a:latin typeface="Arial Narrow" panose="020B0606020202030204" pitchFamily="34" charset="0"/>
                <a:ea typeface="Tw Cen MT" panose="020B0602020104020603" pitchFamily="34" charset="0"/>
                <a:cs typeface="Times New Roman" panose="02020603050405020304" pitchFamily="18" charset="0"/>
              </a:rPr>
              <a:t>Le capital restant dû en 2024 est de 7 794 757 € soit 1124,46 € par habitants. </a:t>
            </a:r>
          </a:p>
          <a:p>
            <a:pPr algn="just">
              <a:lnSpc>
                <a:spcPct val="115000"/>
              </a:lnSpc>
              <a:spcAft>
                <a:spcPts val="900"/>
              </a:spcAft>
            </a:pPr>
            <a:r>
              <a:rPr lang="fr-FR" sz="1800" dirty="0">
                <a:solidFill>
                  <a:srgbClr val="000000"/>
                </a:solidFill>
                <a:effectLst/>
                <a:latin typeface="Arial Narrow" panose="020B0606020202030204" pitchFamily="34" charset="0"/>
                <a:ea typeface="Tw Cen MT" panose="020B0602020104020603" pitchFamily="34" charset="0"/>
                <a:cs typeface="Times New Roman" panose="02020603050405020304" pitchFamily="18" charset="0"/>
              </a:rPr>
              <a:t>Ce chiffre est inférieur aux communes thermales de notre strates (1402 €/hab. pour les communes de 5000 à 10 000 habitants - Observatoire National de l’Economie des Stations Thermales, édition 2024)</a:t>
            </a:r>
            <a:endParaRPr lang="fr-FR" sz="18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3" name="Ellipse 2">
            <a:extLst>
              <a:ext uri="{FF2B5EF4-FFF2-40B4-BE49-F238E27FC236}">
                <a16:creationId xmlns:a16="http://schemas.microsoft.com/office/drawing/2014/main" id="{058271DE-3999-9ED8-AFB7-E2285B562876}"/>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210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A55AA-D96B-F758-BBD7-BECCB2FCF61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074AC8D-B8BF-2C36-ABE3-FE386ADA9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60902"/>
          </a:xfrm>
          <a:prstGeom prst="rect">
            <a:avLst/>
          </a:prstGeom>
        </p:spPr>
      </p:pic>
      <p:sp>
        <p:nvSpPr>
          <p:cNvPr id="7" name="ZoneTexte 6">
            <a:extLst>
              <a:ext uri="{FF2B5EF4-FFF2-40B4-BE49-F238E27FC236}">
                <a16:creationId xmlns:a16="http://schemas.microsoft.com/office/drawing/2014/main" id="{C0C8FAEF-3C78-69B7-343D-3CAEBBAC4BFE}"/>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D1DD55AB-7E92-7361-B2C4-9B3B09AF3C00}"/>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1. Préserver notre bonne santé financière afin d’accompagner les grands projets à venir</a:t>
            </a: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91413587-1615-83C6-1662-F803DC50BDC5}"/>
              </a:ext>
            </a:extLst>
          </p:cNvPr>
          <p:cNvSpPr txBox="1"/>
          <p:nvPr/>
        </p:nvSpPr>
        <p:spPr>
          <a:xfrm>
            <a:off x="-540568" y="1914187"/>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baisse du taux de la taxe foncière</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F4328EC5-11DB-93CB-F937-2FF4CA19B718}"/>
              </a:ext>
            </a:extLst>
          </p:cNvPr>
          <p:cNvSpPr txBox="1"/>
          <p:nvPr/>
        </p:nvSpPr>
        <p:spPr>
          <a:xfrm>
            <a:off x="179512" y="2636912"/>
            <a:ext cx="8712968" cy="3162341"/>
          </a:xfrm>
          <a:prstGeom prst="rect">
            <a:avLst/>
          </a:prstGeom>
          <a:noFill/>
        </p:spPr>
        <p:txBody>
          <a:bodyPr wrap="square" rtlCol="0">
            <a:spAutoFit/>
          </a:bodyPr>
          <a:lstStyle/>
          <a:p>
            <a:pPr algn="just">
              <a:lnSpc>
                <a:spcPct val="110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Calibri" panose="020F0502020204030204" pitchFamily="34" charset="0"/>
              </a:rPr>
              <a:t>La baisse du taux de la taxe foncière est un engagement de campagne de l’équipe municipale. Deux baisses du taux en 2023 (-0,60 point) et 2024 –0,5 point) ont été consenties . </a:t>
            </a:r>
          </a:p>
          <a:p>
            <a:pPr algn="just">
              <a:lnSpc>
                <a:spcPct val="110000"/>
              </a:lnSpc>
              <a:spcAft>
                <a:spcPts val="900"/>
              </a:spcAft>
            </a:pPr>
            <a:endParaRPr lang="fr-FR" sz="18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algn="just">
              <a:lnSpc>
                <a:spcPct val="110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Calibri" panose="020F0502020204030204" pitchFamily="34" charset="0"/>
              </a:rPr>
              <a:t>Pour 2025, dans un contexte d’inflation généralisée, pour lequel l’augmentation des dépenses ne peut être compensée par l’augmentation des recettes, et alors qu’un grand nombre de communes augmentent le taux de leurs taxes foncières depuis plusieurs années, les élus luxoviens doivent aborder la question fiscale avec beaucoup de prudence. Même si une troisième année de diminution de taux est encore à l’étude aujourd’hui, il semble préférable d’envisager </a:t>
            </a:r>
            <a:r>
              <a:rPr lang="fr-FR" sz="1800" b="1" dirty="0">
                <a:solidFill>
                  <a:srgbClr val="00000A"/>
                </a:solidFill>
                <a:effectLst/>
                <a:latin typeface="Arial Narrow" panose="020B0606020202030204" pitchFamily="34" charset="0"/>
                <a:ea typeface="Tw Cen MT" panose="020B0602020104020603" pitchFamily="34" charset="0"/>
                <a:cs typeface="Calibri" panose="020F0502020204030204" pitchFamily="34" charset="0"/>
              </a:rPr>
              <a:t>un gel du taux en 2025.</a:t>
            </a:r>
            <a:endParaRPr lang="fr-FR" sz="18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algn="just">
              <a:lnSpc>
                <a:spcPct val="110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Calibri" panose="020F0502020204030204" pitchFamily="34" charset="0"/>
              </a:rPr>
              <a:t> </a:t>
            </a:r>
            <a:endParaRPr lang="fr-FR" sz="18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5" name="Ellipse 4">
            <a:extLst>
              <a:ext uri="{FF2B5EF4-FFF2-40B4-BE49-F238E27FC236}">
                <a16:creationId xmlns:a16="http://schemas.microsoft.com/office/drawing/2014/main" id="{3012C771-F6A4-E708-1655-6F85628C1B74}"/>
              </a:ext>
            </a:extLst>
          </p:cNvPr>
          <p:cNvSpPr/>
          <p:nvPr/>
        </p:nvSpPr>
        <p:spPr>
          <a:xfrm>
            <a:off x="179512" y="6237312"/>
            <a:ext cx="288032" cy="2880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9597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138A3-D22E-097A-5918-1DBA8B718BD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22BEB8B-3954-C44F-4B7C-0E0D7BC05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0902"/>
          </a:xfrm>
          <a:prstGeom prst="rect">
            <a:avLst/>
          </a:prstGeom>
        </p:spPr>
      </p:pic>
      <p:sp>
        <p:nvSpPr>
          <p:cNvPr id="7" name="ZoneTexte 6">
            <a:extLst>
              <a:ext uri="{FF2B5EF4-FFF2-40B4-BE49-F238E27FC236}">
                <a16:creationId xmlns:a16="http://schemas.microsoft.com/office/drawing/2014/main" id="{7461E7BC-7A2B-775B-E622-A4D7469A8C75}"/>
              </a:ext>
            </a:extLst>
          </p:cNvPr>
          <p:cNvSpPr txBox="1"/>
          <p:nvPr/>
        </p:nvSpPr>
        <p:spPr>
          <a:xfrm>
            <a:off x="35496" y="44624"/>
            <a:ext cx="8939166" cy="477054"/>
          </a:xfrm>
          <a:prstGeom prst="rect">
            <a:avLst/>
          </a:prstGeom>
          <a:noFill/>
        </p:spPr>
        <p:txBody>
          <a:bodyPr wrap="square" rtlCol="0">
            <a:spAutoFit/>
          </a:bodyPr>
          <a:lstStyle/>
          <a:p>
            <a:r>
              <a:rPr lang="fr-FR" sz="2500" b="1" dirty="0">
                <a:solidFill>
                  <a:schemeClr val="bg1"/>
                </a:solidFill>
                <a:latin typeface="Arial Narrow" pitchFamily="34" charset="0"/>
              </a:rPr>
              <a:t>LES FINANCES AU SERVICE DE LA STRATÉGIE DE LA MUNICIPALITÉ </a:t>
            </a:r>
          </a:p>
        </p:txBody>
      </p:sp>
      <p:sp>
        <p:nvSpPr>
          <p:cNvPr id="8" name="ZoneTexte 7">
            <a:extLst>
              <a:ext uri="{FF2B5EF4-FFF2-40B4-BE49-F238E27FC236}">
                <a16:creationId xmlns:a16="http://schemas.microsoft.com/office/drawing/2014/main" id="{2FD5B55F-20F7-0D69-C593-26227CC27B0B}"/>
              </a:ext>
            </a:extLst>
          </p:cNvPr>
          <p:cNvSpPr txBox="1"/>
          <p:nvPr/>
        </p:nvSpPr>
        <p:spPr>
          <a:xfrm>
            <a:off x="179512" y="733490"/>
            <a:ext cx="8795150" cy="861774"/>
          </a:xfrm>
          <a:prstGeom prst="rect">
            <a:avLst/>
          </a:prstGeom>
          <a:noFill/>
        </p:spPr>
        <p:txBody>
          <a:bodyPr wrap="square" rtlCol="0">
            <a:spAutoFit/>
          </a:bodyPr>
          <a:lstStyle/>
          <a:p>
            <a:pPr algn="ctr"/>
            <a:r>
              <a:rPr lang="fr-FR" sz="2500" b="1" dirty="0">
                <a:solidFill>
                  <a:schemeClr val="accent1"/>
                </a:solidFill>
                <a:latin typeface="Arial Narrow" panose="020B0606020202030204" pitchFamily="34" charset="0"/>
                <a:ea typeface="Tw Cen MT" panose="020B0602020104020603" pitchFamily="34" charset="0"/>
                <a:cs typeface="Times New Roman" panose="02020603050405020304" pitchFamily="18" charset="0"/>
              </a:rPr>
              <a:t>2. </a:t>
            </a:r>
            <a:r>
              <a:rPr lang="fr-FR" sz="2500" b="1" dirty="0">
                <a:solidFill>
                  <a:schemeClr val="accent1"/>
                </a:solidFill>
                <a:effectLst/>
                <a:latin typeface="Arial Narrow" panose="020B0606020202030204" pitchFamily="34" charset="0"/>
                <a:ea typeface="Tw Cen MT" panose="020B0602020104020603" pitchFamily="34" charset="0"/>
                <a:cs typeface="Times New Roman" panose="02020603050405020304" pitchFamily="18" charset="0"/>
              </a:rPr>
              <a:t>Poursuivre notre gestion de façon responsable et sobre </a:t>
            </a:r>
            <a:endParaRPr lang="fr-FR" sz="2500" dirty="0">
              <a:solidFill>
                <a:schemeClr val="accent1"/>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fr-FR" sz="2500" dirty="0">
              <a:solidFill>
                <a:schemeClr val="accent1"/>
              </a:solidFill>
              <a:latin typeface="Arial Narrow" panose="020B0606020202030204" pitchFamily="34" charset="0"/>
            </a:endParaRPr>
          </a:p>
        </p:txBody>
      </p:sp>
      <p:sp>
        <p:nvSpPr>
          <p:cNvPr id="3" name="ZoneTexte 2">
            <a:extLst>
              <a:ext uri="{FF2B5EF4-FFF2-40B4-BE49-F238E27FC236}">
                <a16:creationId xmlns:a16="http://schemas.microsoft.com/office/drawing/2014/main" id="{D7E7F038-DB4F-4578-5618-57625DBD5EC8}"/>
              </a:ext>
            </a:extLst>
          </p:cNvPr>
          <p:cNvSpPr txBox="1"/>
          <p:nvPr/>
        </p:nvSpPr>
        <p:spPr>
          <a:xfrm>
            <a:off x="-540568" y="1376928"/>
            <a:ext cx="7200800" cy="441980"/>
          </a:xfrm>
          <a:prstGeom prst="rect">
            <a:avLst/>
          </a:prstGeom>
          <a:noFill/>
        </p:spPr>
        <p:txBody>
          <a:bodyPr wrap="square" rtlCol="0">
            <a:spAutoFit/>
          </a:bodyPr>
          <a:lstStyle/>
          <a:p>
            <a:pPr marL="1200150" lvl="2" indent="-285750" algn="just">
              <a:lnSpc>
                <a:spcPct val="110000"/>
              </a:lnSpc>
              <a:spcAft>
                <a:spcPts val="900"/>
              </a:spcAft>
              <a:buFont typeface="Arial" panose="020B0604020202020204" pitchFamily="34" charset="0"/>
              <a:buChar char="•"/>
            </a:pPr>
            <a:r>
              <a:rPr lang="fr-FR" sz="2200" b="1"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Dépenses maîtrisées et plan de sobriété en action</a:t>
            </a:r>
            <a:endParaRPr lang="fr-FR" sz="2200" b="1"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ADAF66C2-92CE-0051-8ABC-89DF06E11F59}"/>
              </a:ext>
            </a:extLst>
          </p:cNvPr>
          <p:cNvSpPr txBox="1"/>
          <p:nvPr/>
        </p:nvSpPr>
        <p:spPr>
          <a:xfrm>
            <a:off x="215516" y="2060848"/>
            <a:ext cx="8712968" cy="3102388"/>
          </a:xfrm>
          <a:prstGeom prst="rect">
            <a:avLst/>
          </a:prstGeom>
          <a:noFill/>
        </p:spPr>
        <p:txBody>
          <a:bodyPr wrap="square" rtlCol="0">
            <a:spAutoFit/>
          </a:bodyPr>
          <a:lstStyle/>
          <a:p>
            <a:pPr algn="just">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La dynamique budgétaire en matière de fonctionnement consiste à maintenir un niveau de sobriété important afin de contenir les augmentations de dépenses liées notamment à la volatilité des coûts de l’énergie tout en prenant notre part à la transition écologique.</a:t>
            </a:r>
          </a:p>
          <a:p>
            <a:pPr algn="just">
              <a:lnSpc>
                <a:spcPct val="115000"/>
              </a:lnSpc>
              <a:spcAft>
                <a:spcPts val="900"/>
              </a:spcAft>
            </a:pPr>
            <a:endParaRPr lang="fr-FR" sz="1800"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a:p>
            <a:pPr algn="just">
              <a:lnSpc>
                <a:spcPct val="115000"/>
              </a:lnSpc>
              <a:spcAft>
                <a:spcPts val="900"/>
              </a:spcAft>
            </a:pPr>
            <a:r>
              <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Le plan de sobriété, qui comporte une multitude d’actions, a permis d’obtenir de bons résultats en 2024. L</a:t>
            </a:r>
            <a:r>
              <a:rPr lang="fr-FR" dirty="0">
                <a:latin typeface="Arial Narrow" panose="020B0606020202030204" pitchFamily="34" charset="0"/>
              </a:rPr>
              <a:t>es travaux effectués sur le réseau d’éclairage public ont notamment permis :</a:t>
            </a:r>
            <a:endParaRPr lang="fr-FR" sz="1800"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endParaRPr>
          </a:p>
          <a:p>
            <a:pPr marL="1200150" lvl="2" indent="-285750" algn="just">
              <a:lnSpc>
                <a:spcPct val="115000"/>
              </a:lnSpc>
              <a:spcAft>
                <a:spcPts val="900"/>
              </a:spcAft>
              <a:buFont typeface="Arial" panose="020B0604020202020204" pitchFamily="34" charset="0"/>
              <a:buChar char="•"/>
            </a:pP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Une diminution de 40% de notre consommation d’électricité en 2023 </a:t>
            </a:r>
          </a:p>
          <a:p>
            <a:pPr marL="1200150" lvl="2" indent="-285750" algn="just">
              <a:lnSpc>
                <a:spcPct val="115000"/>
              </a:lnSpc>
              <a:spcAft>
                <a:spcPts val="900"/>
              </a:spcAft>
              <a:buFont typeface="Arial" panose="020B0604020202020204" pitchFamily="34" charset="0"/>
              <a:buChar char="•"/>
            </a:pP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Et </a:t>
            </a: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18,35% </a:t>
            </a:r>
            <a:r>
              <a:rPr lang="fr-FR" dirty="0">
                <a:solidFill>
                  <a:srgbClr val="00000A"/>
                </a:solidFill>
                <a:latin typeface="Arial Narrow" panose="020B0606020202030204" pitchFamily="34" charset="0"/>
                <a:ea typeface="Tw Cen MT" panose="020B0602020104020603" pitchFamily="34" charset="0"/>
                <a:cs typeface="Times New Roman" panose="02020603050405020304" pitchFamily="18" charset="0"/>
              </a:rPr>
              <a:t>de consommation en moins constatés en </a:t>
            </a:r>
            <a:r>
              <a:rPr lang="fr-FR" dirty="0">
                <a:solidFill>
                  <a:srgbClr val="00000A"/>
                </a:solidFill>
                <a:effectLst/>
                <a:latin typeface="Arial Narrow" panose="020B0606020202030204" pitchFamily="34" charset="0"/>
                <a:ea typeface="Tw Cen MT" panose="020B0602020104020603" pitchFamily="34" charset="0"/>
                <a:cs typeface="Times New Roman" panose="02020603050405020304" pitchFamily="18" charset="0"/>
              </a:rPr>
              <a:t>2024</a:t>
            </a:r>
            <a:endParaRPr lang="fr-FR" dirty="0">
              <a:solidFill>
                <a:srgbClr val="00000A"/>
              </a:solidFill>
              <a:effectLst/>
              <a:latin typeface="Tw Cen MT" panose="020B0602020104020603" pitchFamily="34"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6292241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26223</TotalTime>
  <Words>7879</Words>
  <Application>Microsoft Office PowerPoint</Application>
  <PresentationFormat>Affichage à l'écran (4:3)</PresentationFormat>
  <Paragraphs>547</Paragraphs>
  <Slides>59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59</vt:i4>
      </vt:variant>
    </vt:vector>
  </HeadingPairs>
  <TitlesOfParts>
    <vt:vector size="68" baseType="lpstr">
      <vt:lpstr>Arial</vt:lpstr>
      <vt:lpstr>Arial Black</vt:lpstr>
      <vt:lpstr>Arial Narrow</vt:lpstr>
      <vt:lpstr>Calibri</vt:lpstr>
      <vt:lpstr>Prompt</vt:lpstr>
      <vt:lpstr>Symbol</vt:lpstr>
      <vt:lpstr>Tw Cen MT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Jennifer COGHE-Mairie de Luxeuil-les-Bains</dc:creator>
  <cp:lastModifiedBy>Jennifer Coghe</cp:lastModifiedBy>
  <cp:revision>430</cp:revision>
  <cp:lastPrinted>2025-02-13T16:49:01Z</cp:lastPrinted>
  <dcterms:created xsi:type="dcterms:W3CDTF">2015-02-05T07:59:58Z</dcterms:created>
  <dcterms:modified xsi:type="dcterms:W3CDTF">2025-02-13T16:52:47Z</dcterms:modified>
</cp:coreProperties>
</file>